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2"/>
  </p:notesMasterIdLst>
  <p:sldIdLst>
    <p:sldId id="258" r:id="rId2"/>
    <p:sldId id="256" r:id="rId3"/>
    <p:sldId id="288" r:id="rId4"/>
    <p:sldId id="259" r:id="rId5"/>
    <p:sldId id="301" r:id="rId6"/>
    <p:sldId id="260" r:id="rId7"/>
    <p:sldId id="265" r:id="rId8"/>
    <p:sldId id="283" r:id="rId9"/>
    <p:sldId id="267" r:id="rId10"/>
    <p:sldId id="261" r:id="rId11"/>
    <p:sldId id="257" r:id="rId12"/>
    <p:sldId id="264" r:id="rId13"/>
    <p:sldId id="298" r:id="rId14"/>
    <p:sldId id="269" r:id="rId15"/>
    <p:sldId id="271" r:id="rId16"/>
    <p:sldId id="300" r:id="rId17"/>
    <p:sldId id="273" r:id="rId18"/>
    <p:sldId id="262" r:id="rId19"/>
    <p:sldId id="287" r:id="rId20"/>
    <p:sldId id="299" r:id="rId21"/>
    <p:sldId id="303" r:id="rId22"/>
    <p:sldId id="304" r:id="rId23"/>
    <p:sldId id="305" r:id="rId24"/>
    <p:sldId id="307" r:id="rId25"/>
    <p:sldId id="306" r:id="rId26"/>
    <p:sldId id="297" r:id="rId27"/>
    <p:sldId id="275" r:id="rId28"/>
    <p:sldId id="278" r:id="rId29"/>
    <p:sldId id="309" r:id="rId30"/>
    <p:sldId id="291" r:id="rId31"/>
  </p:sldIdLst>
  <p:sldSz cx="9144000" cy="5143500" type="screen16x9"/>
  <p:notesSz cx="6858000" cy="9144000"/>
  <p:embeddedFontLst>
    <p:embeddedFont>
      <p:font typeface="Bebas Neue" panose="020B0604020202020204" pitchFamily="34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IBM Plex Sans Condensed" panose="020B0604020202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7B9036-0881-475A-ADF6-831E9562A627}">
  <a:tblStyle styleId="{5C7B9036-0881-475A-ADF6-831E9562A6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57EC41A-727B-416F-B59B-BBC701B8EA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9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796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5607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c2e6846af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c2e6846af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985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712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1902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8855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5785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294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9855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a0fef0eb15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a0fef0eb15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c2e6846af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c2e6846af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087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c2e6846af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c2e6846af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79100" y="1137350"/>
            <a:ext cx="4959600" cy="28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779100" y="1517488"/>
            <a:ext cx="4960500" cy="162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779100" y="3242313"/>
            <a:ext cx="49605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781775" y="768275"/>
            <a:ext cx="6652425" cy="3622950"/>
          </a:xfrm>
          <a:custGeom>
            <a:avLst/>
            <a:gdLst/>
            <a:ahLst/>
            <a:cxnLst/>
            <a:rect l="l" t="t" r="r" b="b"/>
            <a:pathLst>
              <a:path w="266097" h="144918" extrusionOk="0">
                <a:moveTo>
                  <a:pt x="0" y="153"/>
                </a:moveTo>
                <a:lnTo>
                  <a:pt x="249225" y="0"/>
                </a:lnTo>
                <a:lnTo>
                  <a:pt x="249225" y="34949"/>
                </a:lnTo>
                <a:lnTo>
                  <a:pt x="266097" y="50315"/>
                </a:lnTo>
                <a:lnTo>
                  <a:pt x="248923" y="47415"/>
                </a:lnTo>
                <a:lnTo>
                  <a:pt x="248924" y="144918"/>
                </a:lnTo>
                <a:lnTo>
                  <a:pt x="63" y="14491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286575" y="1250325"/>
            <a:ext cx="4844700" cy="265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 i="1"/>
            </a:lvl1pPr>
            <a:lvl2pPr marL="914400" lvl="1" indent="-419100" rtl="0">
              <a:spcBef>
                <a:spcPts val="800"/>
              </a:spcBef>
              <a:spcAft>
                <a:spcPts val="0"/>
              </a:spcAft>
              <a:buSzPts val="3000"/>
              <a:buChar char="▫"/>
              <a:defRPr sz="3000" i="1"/>
            </a:lvl2pPr>
            <a:lvl3pPr marL="1371600" lvl="2" indent="-419100" rtl="0">
              <a:spcBef>
                <a:spcPts val="800"/>
              </a:spcBef>
              <a:spcAft>
                <a:spcPts val="0"/>
              </a:spcAft>
              <a:buSzPts val="3000"/>
              <a:buChar char="⬝"/>
              <a:defRPr sz="3000" i="1"/>
            </a:lvl3pPr>
            <a:lvl4pPr marL="1828800" lvl="3" indent="-419100" rtl="0">
              <a:spcBef>
                <a:spcPts val="800"/>
              </a:spcBef>
              <a:spcAft>
                <a:spcPts val="0"/>
              </a:spcAft>
              <a:buSzPts val="3000"/>
              <a:buChar char="⬞"/>
              <a:defRPr sz="3000" i="1"/>
            </a:lvl4pPr>
            <a:lvl5pPr marL="2286000" lvl="4" indent="-419100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rtl="0">
              <a:spcBef>
                <a:spcPts val="800"/>
              </a:spcBef>
              <a:spcAft>
                <a:spcPts val="80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⬞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342991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2"/>
          </p:nvPr>
        </p:nvSpPr>
        <p:spPr>
          <a:xfrm>
            <a:off x="2854792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3"/>
          </p:nvPr>
        </p:nvSpPr>
        <p:spPr>
          <a:xfrm>
            <a:off x="4930485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855300" y="4177700"/>
            <a:ext cx="7433400" cy="31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▪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▫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⬝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⬞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●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jpe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ieeexplore.ieee.org/abstract/document/165597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ciencedirect.com/science/article/abs/pii/S0031320303000852" TargetMode="External"/><Relationship Id="rId5" Type="http://schemas.openxmlformats.org/officeDocument/2006/relationships/hyperlink" Target="https://www.researchgate.net/profile/Younes-Alwan/publication/316938847_Handwritten_Digit_Recognition_Using_Convolutional_Neural_Networks/Handwritten-Digit-Recognition-Using-Convolutional-Neural-Networks.pdf" TargetMode="External"/><Relationship Id="rId4" Type="http://schemas.openxmlformats.org/officeDocument/2006/relationships/hyperlink" Target="https://arxiv.org/pdf/2106.12614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3"/>
          <p:cNvGrpSpPr/>
          <p:nvPr/>
        </p:nvGrpSpPr>
        <p:grpSpPr>
          <a:xfrm>
            <a:off x="10106116" y="1152650"/>
            <a:ext cx="3588220" cy="3490443"/>
            <a:chOff x="5826900" y="1367600"/>
            <a:chExt cx="3881675" cy="3775901"/>
          </a:xfrm>
        </p:grpSpPr>
        <p:pic>
          <p:nvPicPr>
            <p:cNvPr id="72" name="Google Shape;72;p13"/>
            <p:cNvPicPr preferRelativeResize="0"/>
            <p:nvPr/>
          </p:nvPicPr>
          <p:blipFill rotWithShape="1">
            <a:blip r:embed="rId3">
              <a:alphaModFix/>
            </a:blip>
            <a:srcRect b="27714"/>
            <a:stretch/>
          </p:blipFill>
          <p:spPr>
            <a:xfrm>
              <a:off x="5826900" y="1367600"/>
              <a:ext cx="3881675" cy="3775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61147" y="2238285"/>
              <a:ext cx="349350" cy="239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5525FE8-1A14-44F7-8483-63055D981C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546" y="714045"/>
            <a:ext cx="5094908" cy="37154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233539" y="1506113"/>
            <a:ext cx="6863657" cy="294499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ü"/>
            </a:pPr>
            <a:r>
              <a:rPr lang="en-US" sz="2000" dirty="0"/>
              <a:t>Deskewing is the process of detecting and fixing this issue on scanned files so deskewed images will have the text/images correctly and horizontally aligned.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ü"/>
            </a:pPr>
            <a:endParaRPr lang="en-US" sz="2000" dirty="0"/>
          </a:p>
          <a:p>
            <a:pPr lvl="0" algn="just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ü"/>
            </a:pPr>
            <a:r>
              <a:rPr lang="en-US" sz="2000" dirty="0"/>
              <a:t>Benefit will be that we don’t have to scan in again the skewed documents.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ü"/>
            </a:pPr>
            <a:endParaRPr sz="2000" dirty="0"/>
          </a:p>
        </p:txBody>
      </p:sp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98" name="Google Shape;98;p16"/>
          <p:cNvGrpSpPr/>
          <p:nvPr/>
        </p:nvGrpSpPr>
        <p:grpSpPr>
          <a:xfrm rot="1035933">
            <a:off x="6574524" y="1374579"/>
            <a:ext cx="2840226" cy="3645025"/>
            <a:chOff x="5864288" y="1238675"/>
            <a:chExt cx="2840226" cy="3645025"/>
          </a:xfrm>
        </p:grpSpPr>
        <p:pic>
          <p:nvPicPr>
            <p:cNvPr id="99" name="Google Shape;9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64288" y="1238675"/>
              <a:ext cx="2840226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87476" y="1833431"/>
              <a:ext cx="241950" cy="1707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" name="Google Shape;1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2513" y="717507"/>
            <a:ext cx="548700" cy="6601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8C189A1-9A1C-4BA6-8F53-3CF762D79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368" y="344508"/>
            <a:ext cx="1813264" cy="550044"/>
          </a:xfrm>
        </p:spPr>
        <p:txBody>
          <a:bodyPr/>
          <a:lstStyle/>
          <a:p>
            <a:r>
              <a:rPr lang="en-US" sz="3600" dirty="0"/>
              <a:t>Deskewing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5718" y="529755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381834" y="1938786"/>
            <a:ext cx="1374795" cy="44371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</a:t>
            </a:r>
            <a:r>
              <a:rPr lang="en" sz="2400" dirty="0"/>
              <a:t>eft- leaning</a:t>
            </a:r>
            <a:endParaRPr sz="2400" dirty="0"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87D88F-8311-4DE1-9698-ADE9F2AD43A7}"/>
              </a:ext>
            </a:extLst>
          </p:cNvPr>
          <p:cNvGrpSpPr/>
          <p:nvPr/>
        </p:nvGrpSpPr>
        <p:grpSpPr>
          <a:xfrm>
            <a:off x="7611925" y="183607"/>
            <a:ext cx="1066800" cy="1001044"/>
            <a:chOff x="7886275" y="316128"/>
            <a:chExt cx="1066800" cy="1001044"/>
          </a:xfrm>
        </p:grpSpPr>
        <p:pic>
          <p:nvPicPr>
            <p:cNvPr id="52" name="Google Shape;52;p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86275" y="316128"/>
              <a:ext cx="1066800" cy="100104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" name="Google Shape;59;p12"/>
            <p:cNvGrpSpPr/>
            <p:nvPr/>
          </p:nvGrpSpPr>
          <p:grpSpPr>
            <a:xfrm>
              <a:off x="8185534" y="514753"/>
              <a:ext cx="536334" cy="465747"/>
              <a:chOff x="1926350" y="995225"/>
              <a:chExt cx="428650" cy="356600"/>
            </a:xfrm>
          </p:grpSpPr>
          <p:sp>
            <p:nvSpPr>
              <p:cNvPr id="60" name="Google Shape;60;p12"/>
              <p:cNvSpPr/>
              <p:nvPr/>
            </p:nvSpPr>
            <p:spPr>
              <a:xfrm>
                <a:off x="1926350" y="1298075"/>
                <a:ext cx="208225" cy="53750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2150" extrusionOk="0">
                    <a:moveTo>
                      <a:pt x="0" y="0"/>
                    </a:moveTo>
                    <a:lnTo>
                      <a:pt x="0" y="489"/>
                    </a:lnTo>
                    <a:lnTo>
                      <a:pt x="25" y="635"/>
                    </a:lnTo>
                    <a:lnTo>
                      <a:pt x="74" y="758"/>
                    </a:lnTo>
                    <a:lnTo>
                      <a:pt x="147" y="855"/>
                    </a:lnTo>
                    <a:lnTo>
                      <a:pt x="245" y="953"/>
                    </a:lnTo>
                    <a:lnTo>
                      <a:pt x="391" y="1026"/>
                    </a:lnTo>
                    <a:lnTo>
                      <a:pt x="562" y="1051"/>
                    </a:lnTo>
                    <a:lnTo>
                      <a:pt x="733" y="1026"/>
                    </a:lnTo>
                    <a:lnTo>
                      <a:pt x="1295" y="855"/>
                    </a:lnTo>
                    <a:lnTo>
                      <a:pt x="1661" y="782"/>
                    </a:lnTo>
                    <a:lnTo>
                      <a:pt x="2076" y="684"/>
                    </a:lnTo>
                    <a:lnTo>
                      <a:pt x="2540" y="611"/>
                    </a:lnTo>
                    <a:lnTo>
                      <a:pt x="3029" y="562"/>
                    </a:lnTo>
                    <a:lnTo>
                      <a:pt x="3591" y="513"/>
                    </a:lnTo>
                    <a:lnTo>
                      <a:pt x="4177" y="489"/>
                    </a:lnTo>
                    <a:lnTo>
                      <a:pt x="4616" y="513"/>
                    </a:lnTo>
                    <a:lnTo>
                      <a:pt x="5032" y="538"/>
                    </a:lnTo>
                    <a:lnTo>
                      <a:pt x="5422" y="611"/>
                    </a:lnTo>
                    <a:lnTo>
                      <a:pt x="5789" y="684"/>
                    </a:lnTo>
                    <a:lnTo>
                      <a:pt x="6131" y="782"/>
                    </a:lnTo>
                    <a:lnTo>
                      <a:pt x="6448" y="880"/>
                    </a:lnTo>
                    <a:lnTo>
                      <a:pt x="6717" y="1002"/>
                    </a:lnTo>
                    <a:lnTo>
                      <a:pt x="6985" y="1124"/>
                    </a:lnTo>
                    <a:lnTo>
                      <a:pt x="7205" y="1246"/>
                    </a:lnTo>
                    <a:lnTo>
                      <a:pt x="7425" y="1393"/>
                    </a:lnTo>
                    <a:lnTo>
                      <a:pt x="7791" y="1661"/>
                    </a:lnTo>
                    <a:lnTo>
                      <a:pt x="8084" y="1930"/>
                    </a:lnTo>
                    <a:lnTo>
                      <a:pt x="8329" y="2150"/>
                    </a:lnTo>
                    <a:lnTo>
                      <a:pt x="8329" y="1661"/>
                    </a:lnTo>
                    <a:lnTo>
                      <a:pt x="8084" y="1441"/>
                    </a:lnTo>
                    <a:lnTo>
                      <a:pt x="7791" y="1173"/>
                    </a:lnTo>
                    <a:lnTo>
                      <a:pt x="7425" y="904"/>
                    </a:lnTo>
                    <a:lnTo>
                      <a:pt x="7205" y="758"/>
                    </a:lnTo>
                    <a:lnTo>
                      <a:pt x="6985" y="635"/>
                    </a:lnTo>
                    <a:lnTo>
                      <a:pt x="6717" y="513"/>
                    </a:lnTo>
                    <a:lnTo>
                      <a:pt x="6448" y="391"/>
                    </a:lnTo>
                    <a:lnTo>
                      <a:pt x="6131" y="294"/>
                    </a:lnTo>
                    <a:lnTo>
                      <a:pt x="5789" y="196"/>
                    </a:lnTo>
                    <a:lnTo>
                      <a:pt x="5422" y="123"/>
                    </a:lnTo>
                    <a:lnTo>
                      <a:pt x="5032" y="49"/>
                    </a:lnTo>
                    <a:lnTo>
                      <a:pt x="4616" y="25"/>
                    </a:lnTo>
                    <a:lnTo>
                      <a:pt x="4177" y="0"/>
                    </a:lnTo>
                    <a:lnTo>
                      <a:pt x="3591" y="25"/>
                    </a:lnTo>
                    <a:lnTo>
                      <a:pt x="3029" y="74"/>
                    </a:lnTo>
                    <a:lnTo>
                      <a:pt x="2540" y="123"/>
                    </a:lnTo>
                    <a:lnTo>
                      <a:pt x="2076" y="196"/>
                    </a:lnTo>
                    <a:lnTo>
                      <a:pt x="1661" y="294"/>
                    </a:lnTo>
                    <a:lnTo>
                      <a:pt x="1295" y="367"/>
                    </a:lnTo>
                    <a:lnTo>
                      <a:pt x="733" y="538"/>
                    </a:lnTo>
                    <a:lnTo>
                      <a:pt x="562" y="562"/>
                    </a:lnTo>
                    <a:lnTo>
                      <a:pt x="391" y="538"/>
                    </a:lnTo>
                    <a:lnTo>
                      <a:pt x="245" y="465"/>
                    </a:lnTo>
                    <a:lnTo>
                      <a:pt x="147" y="367"/>
                    </a:lnTo>
                    <a:lnTo>
                      <a:pt x="74" y="269"/>
                    </a:lnTo>
                    <a:lnTo>
                      <a:pt x="25" y="14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44506E"/>
                  </a:gs>
                  <a:gs pos="58000">
                    <a:schemeClr val="dk1"/>
                  </a:gs>
                  <a:gs pos="100000">
                    <a:schemeClr val="dk1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61" name="Google Shape;61;p12"/>
              <p:cNvSpPr/>
              <p:nvPr/>
            </p:nvSpPr>
            <p:spPr>
              <a:xfrm>
                <a:off x="2146775" y="1298075"/>
                <a:ext cx="208225" cy="53750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2150" extrusionOk="0">
                    <a:moveTo>
                      <a:pt x="4152" y="0"/>
                    </a:moveTo>
                    <a:lnTo>
                      <a:pt x="3712" y="25"/>
                    </a:lnTo>
                    <a:lnTo>
                      <a:pt x="3297" y="49"/>
                    </a:lnTo>
                    <a:lnTo>
                      <a:pt x="2907" y="123"/>
                    </a:lnTo>
                    <a:lnTo>
                      <a:pt x="2540" y="196"/>
                    </a:lnTo>
                    <a:lnTo>
                      <a:pt x="2198" y="294"/>
                    </a:lnTo>
                    <a:lnTo>
                      <a:pt x="1881" y="391"/>
                    </a:lnTo>
                    <a:lnTo>
                      <a:pt x="1612" y="513"/>
                    </a:lnTo>
                    <a:lnTo>
                      <a:pt x="1343" y="635"/>
                    </a:lnTo>
                    <a:lnTo>
                      <a:pt x="1124" y="758"/>
                    </a:lnTo>
                    <a:lnTo>
                      <a:pt x="904" y="904"/>
                    </a:lnTo>
                    <a:lnTo>
                      <a:pt x="537" y="1173"/>
                    </a:lnTo>
                    <a:lnTo>
                      <a:pt x="244" y="1441"/>
                    </a:lnTo>
                    <a:lnTo>
                      <a:pt x="0" y="1661"/>
                    </a:lnTo>
                    <a:lnTo>
                      <a:pt x="0" y="2150"/>
                    </a:lnTo>
                    <a:lnTo>
                      <a:pt x="244" y="1930"/>
                    </a:lnTo>
                    <a:lnTo>
                      <a:pt x="537" y="1661"/>
                    </a:lnTo>
                    <a:lnTo>
                      <a:pt x="904" y="1393"/>
                    </a:lnTo>
                    <a:lnTo>
                      <a:pt x="1124" y="1246"/>
                    </a:lnTo>
                    <a:lnTo>
                      <a:pt x="1343" y="1124"/>
                    </a:lnTo>
                    <a:lnTo>
                      <a:pt x="1612" y="1002"/>
                    </a:lnTo>
                    <a:lnTo>
                      <a:pt x="1881" y="880"/>
                    </a:lnTo>
                    <a:lnTo>
                      <a:pt x="2198" y="782"/>
                    </a:lnTo>
                    <a:lnTo>
                      <a:pt x="2540" y="684"/>
                    </a:lnTo>
                    <a:lnTo>
                      <a:pt x="2907" y="611"/>
                    </a:lnTo>
                    <a:lnTo>
                      <a:pt x="3297" y="538"/>
                    </a:lnTo>
                    <a:lnTo>
                      <a:pt x="3712" y="513"/>
                    </a:lnTo>
                    <a:lnTo>
                      <a:pt x="4152" y="489"/>
                    </a:lnTo>
                    <a:lnTo>
                      <a:pt x="4738" y="513"/>
                    </a:lnTo>
                    <a:lnTo>
                      <a:pt x="5300" y="562"/>
                    </a:lnTo>
                    <a:lnTo>
                      <a:pt x="5788" y="611"/>
                    </a:lnTo>
                    <a:lnTo>
                      <a:pt x="6252" y="684"/>
                    </a:lnTo>
                    <a:lnTo>
                      <a:pt x="6668" y="782"/>
                    </a:lnTo>
                    <a:lnTo>
                      <a:pt x="7034" y="855"/>
                    </a:lnTo>
                    <a:lnTo>
                      <a:pt x="7596" y="1026"/>
                    </a:lnTo>
                    <a:lnTo>
                      <a:pt x="7767" y="1051"/>
                    </a:lnTo>
                    <a:lnTo>
                      <a:pt x="7938" y="1026"/>
                    </a:lnTo>
                    <a:lnTo>
                      <a:pt x="8084" y="953"/>
                    </a:lnTo>
                    <a:lnTo>
                      <a:pt x="8182" y="855"/>
                    </a:lnTo>
                    <a:lnTo>
                      <a:pt x="8255" y="758"/>
                    </a:lnTo>
                    <a:lnTo>
                      <a:pt x="8304" y="635"/>
                    </a:lnTo>
                    <a:lnTo>
                      <a:pt x="8328" y="489"/>
                    </a:lnTo>
                    <a:lnTo>
                      <a:pt x="8328" y="0"/>
                    </a:lnTo>
                    <a:lnTo>
                      <a:pt x="8304" y="147"/>
                    </a:lnTo>
                    <a:lnTo>
                      <a:pt x="8255" y="269"/>
                    </a:lnTo>
                    <a:lnTo>
                      <a:pt x="8182" y="367"/>
                    </a:lnTo>
                    <a:lnTo>
                      <a:pt x="8084" y="465"/>
                    </a:lnTo>
                    <a:lnTo>
                      <a:pt x="7938" y="538"/>
                    </a:lnTo>
                    <a:lnTo>
                      <a:pt x="7767" y="562"/>
                    </a:lnTo>
                    <a:lnTo>
                      <a:pt x="7596" y="538"/>
                    </a:lnTo>
                    <a:lnTo>
                      <a:pt x="7034" y="367"/>
                    </a:lnTo>
                    <a:lnTo>
                      <a:pt x="6668" y="294"/>
                    </a:lnTo>
                    <a:lnTo>
                      <a:pt x="6252" y="196"/>
                    </a:lnTo>
                    <a:lnTo>
                      <a:pt x="5788" y="123"/>
                    </a:lnTo>
                    <a:lnTo>
                      <a:pt x="5300" y="74"/>
                    </a:lnTo>
                    <a:lnTo>
                      <a:pt x="4738" y="25"/>
                    </a:lnTo>
                    <a:lnTo>
                      <a:pt x="415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4506E"/>
                  </a:gs>
                  <a:gs pos="58000">
                    <a:schemeClr val="dk1"/>
                  </a:gs>
                  <a:gs pos="100000">
                    <a:schemeClr val="dk1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62" name="Google Shape;62;p12"/>
              <p:cNvSpPr/>
              <p:nvPr/>
            </p:nvSpPr>
            <p:spPr>
              <a:xfrm>
                <a:off x="1926350" y="995225"/>
                <a:ext cx="208225" cy="332175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13287" extrusionOk="0">
                    <a:moveTo>
                      <a:pt x="4177" y="1"/>
                    </a:moveTo>
                    <a:lnTo>
                      <a:pt x="3591" y="25"/>
                    </a:lnTo>
                    <a:lnTo>
                      <a:pt x="3029" y="74"/>
                    </a:lnTo>
                    <a:lnTo>
                      <a:pt x="2467" y="196"/>
                    </a:lnTo>
                    <a:lnTo>
                      <a:pt x="1905" y="343"/>
                    </a:lnTo>
                    <a:lnTo>
                      <a:pt x="1393" y="538"/>
                    </a:lnTo>
                    <a:lnTo>
                      <a:pt x="929" y="758"/>
                    </a:lnTo>
                    <a:lnTo>
                      <a:pt x="513" y="978"/>
                    </a:lnTo>
                    <a:lnTo>
                      <a:pt x="342" y="1124"/>
                    </a:lnTo>
                    <a:lnTo>
                      <a:pt x="196" y="1246"/>
                    </a:lnTo>
                    <a:lnTo>
                      <a:pt x="123" y="1319"/>
                    </a:lnTo>
                    <a:lnTo>
                      <a:pt x="49" y="1442"/>
                    </a:lnTo>
                    <a:lnTo>
                      <a:pt x="25" y="1539"/>
                    </a:lnTo>
                    <a:lnTo>
                      <a:pt x="0" y="1661"/>
                    </a:lnTo>
                    <a:lnTo>
                      <a:pt x="0" y="11626"/>
                    </a:lnTo>
                    <a:lnTo>
                      <a:pt x="25" y="11773"/>
                    </a:lnTo>
                    <a:lnTo>
                      <a:pt x="74" y="11895"/>
                    </a:lnTo>
                    <a:lnTo>
                      <a:pt x="147" y="11992"/>
                    </a:lnTo>
                    <a:lnTo>
                      <a:pt x="245" y="12090"/>
                    </a:lnTo>
                    <a:lnTo>
                      <a:pt x="391" y="12163"/>
                    </a:lnTo>
                    <a:lnTo>
                      <a:pt x="562" y="12188"/>
                    </a:lnTo>
                    <a:lnTo>
                      <a:pt x="733" y="12163"/>
                    </a:lnTo>
                    <a:lnTo>
                      <a:pt x="1295" y="11992"/>
                    </a:lnTo>
                    <a:lnTo>
                      <a:pt x="1661" y="11919"/>
                    </a:lnTo>
                    <a:lnTo>
                      <a:pt x="2076" y="11821"/>
                    </a:lnTo>
                    <a:lnTo>
                      <a:pt x="2540" y="11748"/>
                    </a:lnTo>
                    <a:lnTo>
                      <a:pt x="3029" y="11699"/>
                    </a:lnTo>
                    <a:lnTo>
                      <a:pt x="3591" y="11650"/>
                    </a:lnTo>
                    <a:lnTo>
                      <a:pt x="4177" y="11626"/>
                    </a:lnTo>
                    <a:lnTo>
                      <a:pt x="4616" y="11650"/>
                    </a:lnTo>
                    <a:lnTo>
                      <a:pt x="5032" y="11675"/>
                    </a:lnTo>
                    <a:lnTo>
                      <a:pt x="5422" y="11748"/>
                    </a:lnTo>
                    <a:lnTo>
                      <a:pt x="5789" y="11821"/>
                    </a:lnTo>
                    <a:lnTo>
                      <a:pt x="6131" y="11919"/>
                    </a:lnTo>
                    <a:lnTo>
                      <a:pt x="6448" y="12017"/>
                    </a:lnTo>
                    <a:lnTo>
                      <a:pt x="6717" y="12139"/>
                    </a:lnTo>
                    <a:lnTo>
                      <a:pt x="6985" y="12261"/>
                    </a:lnTo>
                    <a:lnTo>
                      <a:pt x="7205" y="12383"/>
                    </a:lnTo>
                    <a:lnTo>
                      <a:pt x="7425" y="12530"/>
                    </a:lnTo>
                    <a:lnTo>
                      <a:pt x="7791" y="12798"/>
                    </a:lnTo>
                    <a:lnTo>
                      <a:pt x="8084" y="13067"/>
                    </a:lnTo>
                    <a:lnTo>
                      <a:pt x="8329" y="13287"/>
                    </a:lnTo>
                    <a:lnTo>
                      <a:pt x="8329" y="2199"/>
                    </a:lnTo>
                    <a:lnTo>
                      <a:pt x="8329" y="2101"/>
                    </a:lnTo>
                    <a:lnTo>
                      <a:pt x="8280" y="1979"/>
                    </a:lnTo>
                    <a:lnTo>
                      <a:pt x="8231" y="1881"/>
                    </a:lnTo>
                    <a:lnTo>
                      <a:pt x="8158" y="1808"/>
                    </a:lnTo>
                    <a:lnTo>
                      <a:pt x="8036" y="1686"/>
                    </a:lnTo>
                    <a:lnTo>
                      <a:pt x="7767" y="1442"/>
                    </a:lnTo>
                    <a:lnTo>
                      <a:pt x="7449" y="1173"/>
                    </a:lnTo>
                    <a:lnTo>
                      <a:pt x="7083" y="904"/>
                    </a:lnTo>
                    <a:lnTo>
                      <a:pt x="6644" y="611"/>
                    </a:lnTo>
                    <a:lnTo>
                      <a:pt x="6375" y="489"/>
                    </a:lnTo>
                    <a:lnTo>
                      <a:pt x="6131" y="367"/>
                    </a:lnTo>
                    <a:lnTo>
                      <a:pt x="5838" y="269"/>
                    </a:lnTo>
                    <a:lnTo>
                      <a:pt x="5544" y="172"/>
                    </a:lnTo>
                    <a:lnTo>
                      <a:pt x="5227" y="98"/>
                    </a:lnTo>
                    <a:lnTo>
                      <a:pt x="4885" y="49"/>
                    </a:lnTo>
                    <a:lnTo>
                      <a:pt x="4543" y="1"/>
                    </a:lnTo>
                    <a:close/>
                  </a:path>
                </a:pathLst>
              </a:custGeom>
              <a:gradFill>
                <a:gsLst>
                  <a:gs pos="0">
                    <a:srgbClr val="44506E"/>
                  </a:gs>
                  <a:gs pos="58000">
                    <a:schemeClr val="dk1"/>
                  </a:gs>
                  <a:gs pos="100000">
                    <a:schemeClr val="dk1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63" name="Google Shape;63;p12"/>
              <p:cNvSpPr/>
              <p:nvPr/>
            </p:nvSpPr>
            <p:spPr>
              <a:xfrm>
                <a:off x="2146775" y="995225"/>
                <a:ext cx="208225" cy="332175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13287" extrusionOk="0">
                    <a:moveTo>
                      <a:pt x="3786" y="1"/>
                    </a:moveTo>
                    <a:lnTo>
                      <a:pt x="3444" y="49"/>
                    </a:lnTo>
                    <a:lnTo>
                      <a:pt x="3102" y="98"/>
                    </a:lnTo>
                    <a:lnTo>
                      <a:pt x="2784" y="172"/>
                    </a:lnTo>
                    <a:lnTo>
                      <a:pt x="2491" y="269"/>
                    </a:lnTo>
                    <a:lnTo>
                      <a:pt x="2198" y="367"/>
                    </a:lnTo>
                    <a:lnTo>
                      <a:pt x="1954" y="489"/>
                    </a:lnTo>
                    <a:lnTo>
                      <a:pt x="1685" y="611"/>
                    </a:lnTo>
                    <a:lnTo>
                      <a:pt x="1246" y="904"/>
                    </a:lnTo>
                    <a:lnTo>
                      <a:pt x="879" y="1173"/>
                    </a:lnTo>
                    <a:lnTo>
                      <a:pt x="562" y="1442"/>
                    </a:lnTo>
                    <a:lnTo>
                      <a:pt x="293" y="1686"/>
                    </a:lnTo>
                    <a:lnTo>
                      <a:pt x="171" y="1808"/>
                    </a:lnTo>
                    <a:lnTo>
                      <a:pt x="98" y="1881"/>
                    </a:lnTo>
                    <a:lnTo>
                      <a:pt x="49" y="1979"/>
                    </a:lnTo>
                    <a:lnTo>
                      <a:pt x="0" y="2101"/>
                    </a:lnTo>
                    <a:lnTo>
                      <a:pt x="0" y="2199"/>
                    </a:lnTo>
                    <a:lnTo>
                      <a:pt x="0" y="13287"/>
                    </a:lnTo>
                    <a:lnTo>
                      <a:pt x="244" y="13067"/>
                    </a:lnTo>
                    <a:lnTo>
                      <a:pt x="537" y="12798"/>
                    </a:lnTo>
                    <a:lnTo>
                      <a:pt x="904" y="12530"/>
                    </a:lnTo>
                    <a:lnTo>
                      <a:pt x="1124" y="12383"/>
                    </a:lnTo>
                    <a:lnTo>
                      <a:pt x="1343" y="12261"/>
                    </a:lnTo>
                    <a:lnTo>
                      <a:pt x="1612" y="12139"/>
                    </a:lnTo>
                    <a:lnTo>
                      <a:pt x="1881" y="12017"/>
                    </a:lnTo>
                    <a:lnTo>
                      <a:pt x="2198" y="11919"/>
                    </a:lnTo>
                    <a:lnTo>
                      <a:pt x="2540" y="11821"/>
                    </a:lnTo>
                    <a:lnTo>
                      <a:pt x="2907" y="11748"/>
                    </a:lnTo>
                    <a:lnTo>
                      <a:pt x="3297" y="11675"/>
                    </a:lnTo>
                    <a:lnTo>
                      <a:pt x="3712" y="11650"/>
                    </a:lnTo>
                    <a:lnTo>
                      <a:pt x="4152" y="11626"/>
                    </a:lnTo>
                    <a:lnTo>
                      <a:pt x="4738" y="11650"/>
                    </a:lnTo>
                    <a:lnTo>
                      <a:pt x="5300" y="11699"/>
                    </a:lnTo>
                    <a:lnTo>
                      <a:pt x="5788" y="11748"/>
                    </a:lnTo>
                    <a:lnTo>
                      <a:pt x="6252" y="11821"/>
                    </a:lnTo>
                    <a:lnTo>
                      <a:pt x="6668" y="11919"/>
                    </a:lnTo>
                    <a:lnTo>
                      <a:pt x="7034" y="11992"/>
                    </a:lnTo>
                    <a:lnTo>
                      <a:pt x="7596" y="12163"/>
                    </a:lnTo>
                    <a:lnTo>
                      <a:pt x="7767" y="12188"/>
                    </a:lnTo>
                    <a:lnTo>
                      <a:pt x="7938" y="12163"/>
                    </a:lnTo>
                    <a:lnTo>
                      <a:pt x="8084" y="12090"/>
                    </a:lnTo>
                    <a:lnTo>
                      <a:pt x="8182" y="11992"/>
                    </a:lnTo>
                    <a:lnTo>
                      <a:pt x="8255" y="11895"/>
                    </a:lnTo>
                    <a:lnTo>
                      <a:pt x="8304" y="11773"/>
                    </a:lnTo>
                    <a:lnTo>
                      <a:pt x="8328" y="11626"/>
                    </a:lnTo>
                    <a:lnTo>
                      <a:pt x="8328" y="1661"/>
                    </a:lnTo>
                    <a:lnTo>
                      <a:pt x="8304" y="1539"/>
                    </a:lnTo>
                    <a:lnTo>
                      <a:pt x="8280" y="1442"/>
                    </a:lnTo>
                    <a:lnTo>
                      <a:pt x="8206" y="1319"/>
                    </a:lnTo>
                    <a:lnTo>
                      <a:pt x="8133" y="1246"/>
                    </a:lnTo>
                    <a:lnTo>
                      <a:pt x="7987" y="1124"/>
                    </a:lnTo>
                    <a:lnTo>
                      <a:pt x="7816" y="978"/>
                    </a:lnTo>
                    <a:lnTo>
                      <a:pt x="7400" y="758"/>
                    </a:lnTo>
                    <a:lnTo>
                      <a:pt x="6936" y="538"/>
                    </a:lnTo>
                    <a:lnTo>
                      <a:pt x="6423" y="343"/>
                    </a:lnTo>
                    <a:lnTo>
                      <a:pt x="5862" y="196"/>
                    </a:lnTo>
                    <a:lnTo>
                      <a:pt x="5300" y="74"/>
                    </a:lnTo>
                    <a:lnTo>
                      <a:pt x="4738" y="25"/>
                    </a:lnTo>
                    <a:lnTo>
                      <a:pt x="4152" y="1"/>
                    </a:lnTo>
                    <a:close/>
                  </a:path>
                </a:pathLst>
              </a:custGeom>
              <a:gradFill>
                <a:gsLst>
                  <a:gs pos="0">
                    <a:srgbClr val="44506E"/>
                  </a:gs>
                  <a:gs pos="58000">
                    <a:schemeClr val="dk1"/>
                  </a:gs>
                  <a:gs pos="100000">
                    <a:schemeClr val="dk1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E333F808-4542-49AD-87AF-46B998EEA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07" y="824361"/>
            <a:ext cx="1162050" cy="1114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EBFE4C-4F75-48E6-9010-78815B224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4780" y="824361"/>
            <a:ext cx="1114425" cy="1114425"/>
          </a:xfrm>
          <a:prstGeom prst="rect">
            <a:avLst/>
          </a:prstGeom>
        </p:spPr>
      </p:pic>
      <p:sp>
        <p:nvSpPr>
          <p:cNvPr id="24" name="Google Shape;54;p12">
            <a:extLst>
              <a:ext uri="{FF2B5EF4-FFF2-40B4-BE49-F238E27FC236}">
                <a16:creationId xmlns:a16="http://schemas.microsoft.com/office/drawing/2014/main" id="{572017C6-EE5D-4A3C-A0DD-398A0ADE3A24}"/>
              </a:ext>
            </a:extLst>
          </p:cNvPr>
          <p:cNvSpPr txBox="1">
            <a:spLocks/>
          </p:cNvSpPr>
          <p:nvPr/>
        </p:nvSpPr>
        <p:spPr>
          <a:xfrm>
            <a:off x="2421152" y="1938786"/>
            <a:ext cx="1114425" cy="44371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400" dirty="0"/>
              <a:t>Side slip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BA423D-79F1-48ED-AD22-E243213FB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3728" y="843410"/>
            <a:ext cx="1066800" cy="1076325"/>
          </a:xfrm>
          <a:prstGeom prst="rect">
            <a:avLst/>
          </a:prstGeom>
        </p:spPr>
      </p:pic>
      <p:sp>
        <p:nvSpPr>
          <p:cNvPr id="27" name="Google Shape;54;p12">
            <a:extLst>
              <a:ext uri="{FF2B5EF4-FFF2-40B4-BE49-F238E27FC236}">
                <a16:creationId xmlns:a16="http://schemas.microsoft.com/office/drawing/2014/main" id="{81953731-FD86-4EAE-BF08-D1DED9B0A133}"/>
              </a:ext>
            </a:extLst>
          </p:cNvPr>
          <p:cNvSpPr txBox="1">
            <a:spLocks/>
          </p:cNvSpPr>
          <p:nvPr/>
        </p:nvSpPr>
        <p:spPr>
          <a:xfrm>
            <a:off x="4200100" y="1938786"/>
            <a:ext cx="1114425" cy="44371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400" dirty="0"/>
              <a:t>rotation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D7BA378-19AC-44AA-98B5-A5F411CEB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207" y="2622235"/>
            <a:ext cx="1123950" cy="1095375"/>
          </a:xfrm>
          <a:prstGeom prst="rect">
            <a:avLst/>
          </a:prstGeom>
        </p:spPr>
      </p:pic>
      <p:sp>
        <p:nvSpPr>
          <p:cNvPr id="30" name="Google Shape;54;p12">
            <a:extLst>
              <a:ext uri="{FF2B5EF4-FFF2-40B4-BE49-F238E27FC236}">
                <a16:creationId xmlns:a16="http://schemas.microsoft.com/office/drawing/2014/main" id="{A70A87D9-BDA3-40FD-8A82-447E9262780A}"/>
              </a:ext>
            </a:extLst>
          </p:cNvPr>
          <p:cNvSpPr txBox="1">
            <a:spLocks/>
          </p:cNvSpPr>
          <p:nvPr/>
        </p:nvSpPr>
        <p:spPr>
          <a:xfrm>
            <a:off x="360306" y="3712852"/>
            <a:ext cx="1417850" cy="44371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400" dirty="0"/>
              <a:t>Right Leaning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48CEF0-FDAA-4C4D-9504-66E4AFD18C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5254" y="2622236"/>
            <a:ext cx="1133475" cy="1076324"/>
          </a:xfrm>
          <a:prstGeom prst="rect">
            <a:avLst/>
          </a:prstGeom>
        </p:spPr>
      </p:pic>
      <p:sp>
        <p:nvSpPr>
          <p:cNvPr id="36" name="Google Shape;54;p12">
            <a:extLst>
              <a:ext uri="{FF2B5EF4-FFF2-40B4-BE49-F238E27FC236}">
                <a16:creationId xmlns:a16="http://schemas.microsoft.com/office/drawing/2014/main" id="{0515680B-4CC3-49C3-B197-1F84ABCB4E8A}"/>
              </a:ext>
            </a:extLst>
          </p:cNvPr>
          <p:cNvSpPr txBox="1">
            <a:spLocks/>
          </p:cNvSpPr>
          <p:nvPr/>
        </p:nvSpPr>
        <p:spPr>
          <a:xfrm>
            <a:off x="2421152" y="3712852"/>
            <a:ext cx="1114425" cy="44371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400" dirty="0"/>
              <a:t>Side slip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6F3D797-8238-4A96-BD19-5CE9881EEA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3726" y="2610273"/>
            <a:ext cx="1066800" cy="1076325"/>
          </a:xfrm>
          <a:prstGeom prst="rect">
            <a:avLst/>
          </a:prstGeom>
        </p:spPr>
      </p:pic>
      <p:sp>
        <p:nvSpPr>
          <p:cNvPr id="39" name="Google Shape;54;p12">
            <a:extLst>
              <a:ext uri="{FF2B5EF4-FFF2-40B4-BE49-F238E27FC236}">
                <a16:creationId xmlns:a16="http://schemas.microsoft.com/office/drawing/2014/main" id="{4D38941C-8D7F-4BC5-86B1-373FED1319BA}"/>
              </a:ext>
            </a:extLst>
          </p:cNvPr>
          <p:cNvSpPr txBox="1">
            <a:spLocks/>
          </p:cNvSpPr>
          <p:nvPr/>
        </p:nvSpPr>
        <p:spPr>
          <a:xfrm>
            <a:off x="4178573" y="3720057"/>
            <a:ext cx="1114425" cy="44371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400" dirty="0"/>
              <a:t>rotation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F742BE-D9B2-465D-B69D-7FD9F9B7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451" y="1317172"/>
            <a:ext cx="3506146" cy="220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oogle Shape;1124;p49">
            <a:extLst>
              <a:ext uri="{FF2B5EF4-FFF2-40B4-BE49-F238E27FC236}">
                <a16:creationId xmlns:a16="http://schemas.microsoft.com/office/drawing/2014/main" id="{0CD32C99-3D08-4A20-B762-D3DBF1E1ECA5}"/>
              </a:ext>
            </a:extLst>
          </p:cNvPr>
          <p:cNvGrpSpPr/>
          <p:nvPr/>
        </p:nvGrpSpPr>
        <p:grpSpPr>
          <a:xfrm>
            <a:off x="0" y="-36314"/>
            <a:ext cx="838962" cy="814091"/>
            <a:chOff x="6506504" y="937343"/>
            <a:chExt cx="744273" cy="793950"/>
          </a:xfrm>
        </p:grpSpPr>
        <p:sp>
          <p:nvSpPr>
            <p:cNvPr id="43" name="Google Shape;1125;p49">
              <a:extLst>
                <a:ext uri="{FF2B5EF4-FFF2-40B4-BE49-F238E27FC236}">
                  <a16:creationId xmlns:a16="http://schemas.microsoft.com/office/drawing/2014/main" id="{CD1D2407-30DF-4BE0-ADC1-B1FDC4196945}"/>
                </a:ext>
              </a:extLst>
            </p:cNvPr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126;p49">
              <a:extLst>
                <a:ext uri="{FF2B5EF4-FFF2-40B4-BE49-F238E27FC236}">
                  <a16:creationId xmlns:a16="http://schemas.microsoft.com/office/drawing/2014/main" id="{D3E27FFB-911C-410D-97B2-96C454739982}"/>
                </a:ext>
              </a:extLst>
            </p:cNvPr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127;p49">
              <a:extLst>
                <a:ext uri="{FF2B5EF4-FFF2-40B4-BE49-F238E27FC236}">
                  <a16:creationId xmlns:a16="http://schemas.microsoft.com/office/drawing/2014/main" id="{23C8BD60-F1C7-4153-844B-FEFBCB64518C}"/>
                </a:ext>
              </a:extLst>
            </p:cNvPr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" name="Google Shape;1128;p49">
              <a:extLst>
                <a:ext uri="{FF2B5EF4-FFF2-40B4-BE49-F238E27FC236}">
                  <a16:creationId xmlns:a16="http://schemas.microsoft.com/office/drawing/2014/main" id="{FE34FB79-BEC0-4717-B106-D3BD288D470F}"/>
                </a:ext>
              </a:extLst>
            </p:cNvPr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47" name="Google Shape;1129;p49">
                <a:extLst>
                  <a:ext uri="{FF2B5EF4-FFF2-40B4-BE49-F238E27FC236}">
                    <a16:creationId xmlns:a16="http://schemas.microsoft.com/office/drawing/2014/main" id="{CFB8B9E8-8BE2-4E5D-B1EF-E104BCEF7944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1130;p49">
                <a:extLst>
                  <a:ext uri="{FF2B5EF4-FFF2-40B4-BE49-F238E27FC236}">
                    <a16:creationId xmlns:a16="http://schemas.microsoft.com/office/drawing/2014/main" id="{9B388E6C-C910-44AB-88EB-61776C426088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1131;p49">
                <a:extLst>
                  <a:ext uri="{FF2B5EF4-FFF2-40B4-BE49-F238E27FC236}">
                    <a16:creationId xmlns:a16="http://schemas.microsoft.com/office/drawing/2014/main" id="{2AD6FB14-A4E2-4CEB-B006-D1A3C3277D95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1132;p49">
                <a:extLst>
                  <a:ext uri="{FF2B5EF4-FFF2-40B4-BE49-F238E27FC236}">
                    <a16:creationId xmlns:a16="http://schemas.microsoft.com/office/drawing/2014/main" id="{F1E45624-E1F7-4807-9A4F-F0E0314AA8C0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1133;p49">
                <a:extLst>
                  <a:ext uri="{FF2B5EF4-FFF2-40B4-BE49-F238E27FC236}">
                    <a16:creationId xmlns:a16="http://schemas.microsoft.com/office/drawing/2014/main" id="{43154098-EB6A-4BEF-867C-06B5F2E65389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1134;p49">
                <a:extLst>
                  <a:ext uri="{FF2B5EF4-FFF2-40B4-BE49-F238E27FC236}">
                    <a16:creationId xmlns:a16="http://schemas.microsoft.com/office/drawing/2014/main" id="{8663BE0F-9121-48F3-9D6A-5A877F6E405B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1135;p49">
                <a:extLst>
                  <a:ext uri="{FF2B5EF4-FFF2-40B4-BE49-F238E27FC236}">
                    <a16:creationId xmlns:a16="http://schemas.microsoft.com/office/drawing/2014/main" id="{7E2AF584-107A-4F5C-81BF-02F1C0E02486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1136;p49">
                <a:extLst>
                  <a:ext uri="{FF2B5EF4-FFF2-40B4-BE49-F238E27FC236}">
                    <a16:creationId xmlns:a16="http://schemas.microsoft.com/office/drawing/2014/main" id="{C1115279-38BC-4014-9196-D8BA6BC98680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1137;p49">
                <a:extLst>
                  <a:ext uri="{FF2B5EF4-FFF2-40B4-BE49-F238E27FC236}">
                    <a16:creationId xmlns:a16="http://schemas.microsoft.com/office/drawing/2014/main" id="{F37D4537-B1C6-4E56-B5F1-B137AE1802A8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1138;p49">
                <a:extLst>
                  <a:ext uri="{FF2B5EF4-FFF2-40B4-BE49-F238E27FC236}">
                    <a16:creationId xmlns:a16="http://schemas.microsoft.com/office/drawing/2014/main" id="{93B3EBE0-949C-4EC2-9FAD-9C13D09B7414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 rotWithShape="1">
          <a:blip r:embed="rId3">
            <a:alphaModFix/>
          </a:blip>
          <a:srcRect r="7621"/>
          <a:stretch/>
        </p:blipFill>
        <p:spPr>
          <a:xfrm rot="559979">
            <a:off x="7107912" y="1189348"/>
            <a:ext cx="2592926" cy="37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075093">
            <a:off x="7506007" y="562115"/>
            <a:ext cx="485775" cy="44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0AEC6EE3-91FA-4FA9-ADF4-A2ABCA66104C}"/>
              </a:ext>
            </a:extLst>
          </p:cNvPr>
          <p:cNvSpPr txBox="1">
            <a:spLocks/>
          </p:cNvSpPr>
          <p:nvPr/>
        </p:nvSpPr>
        <p:spPr>
          <a:xfrm>
            <a:off x="3665368" y="312106"/>
            <a:ext cx="1813264" cy="55004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600" dirty="0"/>
              <a:t>Thinning</a:t>
            </a:r>
          </a:p>
        </p:txBody>
      </p:sp>
      <p:sp>
        <p:nvSpPr>
          <p:cNvPr id="18" name="Google Shape;96;p16">
            <a:extLst>
              <a:ext uri="{FF2B5EF4-FFF2-40B4-BE49-F238E27FC236}">
                <a16:creationId xmlns:a16="http://schemas.microsoft.com/office/drawing/2014/main" id="{42C0A9B7-70AE-4B13-AE97-9134C3759B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3539" y="1428692"/>
            <a:ext cx="6863657" cy="8691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ü"/>
            </a:pPr>
            <a:r>
              <a:rPr lang="en-US" sz="2000" dirty="0"/>
              <a:t>The digit images are thinned to thickness of one pixel.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ü"/>
            </a:pPr>
            <a:r>
              <a:rPr lang="en-US" sz="2000" dirty="0"/>
              <a:t>This Can lead undesired side-effect, such as spurs.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ü"/>
            </a:pPr>
            <a:endParaRPr lang="en-US" sz="2000" dirty="0"/>
          </a:p>
          <a:p>
            <a:pPr lvl="0" algn="just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ü"/>
            </a:pPr>
            <a:endParaRPr lang="en-US" sz="2000" dirty="0"/>
          </a:p>
          <a:p>
            <a:pPr lvl="0" algn="just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ü"/>
            </a:pPr>
            <a:endParaRPr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F6D06F-B50C-443A-955F-7F9750B06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470" y="2571750"/>
            <a:ext cx="1400175" cy="981075"/>
          </a:xfrm>
          <a:prstGeom prst="rect">
            <a:avLst/>
          </a:prstGeom>
        </p:spPr>
      </p:pic>
      <p:sp>
        <p:nvSpPr>
          <p:cNvPr id="21" name="Google Shape;54;p12">
            <a:extLst>
              <a:ext uri="{FF2B5EF4-FFF2-40B4-BE49-F238E27FC236}">
                <a16:creationId xmlns:a16="http://schemas.microsoft.com/office/drawing/2014/main" id="{C5D3386E-A5F0-4FDF-9431-8D824D064B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8309" y="3698871"/>
            <a:ext cx="1780495" cy="3283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Threshold   original</a:t>
            </a:r>
            <a:endParaRPr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D6C581-C7F5-4B1C-8C19-BB1DFE6FC9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0582" y="2571749"/>
            <a:ext cx="1400175" cy="981075"/>
          </a:xfrm>
          <a:prstGeom prst="rect">
            <a:avLst/>
          </a:prstGeom>
        </p:spPr>
      </p:pic>
      <p:sp>
        <p:nvSpPr>
          <p:cNvPr id="24" name="Google Shape;54;p12">
            <a:extLst>
              <a:ext uri="{FF2B5EF4-FFF2-40B4-BE49-F238E27FC236}">
                <a16:creationId xmlns:a16="http://schemas.microsoft.com/office/drawing/2014/main" id="{1AB64BEE-6696-4F82-A7CA-89487FC81961}"/>
              </a:ext>
            </a:extLst>
          </p:cNvPr>
          <p:cNvSpPr txBox="1">
            <a:spLocks/>
          </p:cNvSpPr>
          <p:nvPr/>
        </p:nvSpPr>
        <p:spPr>
          <a:xfrm>
            <a:off x="3085902" y="3686977"/>
            <a:ext cx="2009533" cy="32831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Thinned  (with   spurs)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145E87-ADBF-400B-AB8C-454C4695F5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4640" y="2594932"/>
            <a:ext cx="1260899" cy="957892"/>
          </a:xfrm>
          <a:prstGeom prst="rect">
            <a:avLst/>
          </a:prstGeom>
        </p:spPr>
      </p:pic>
      <p:sp>
        <p:nvSpPr>
          <p:cNvPr id="27" name="Google Shape;54;p12">
            <a:extLst>
              <a:ext uri="{FF2B5EF4-FFF2-40B4-BE49-F238E27FC236}">
                <a16:creationId xmlns:a16="http://schemas.microsoft.com/office/drawing/2014/main" id="{173CB123-B33F-44DF-A53F-76188AA95E19}"/>
              </a:ext>
            </a:extLst>
          </p:cNvPr>
          <p:cNvSpPr txBox="1">
            <a:spLocks/>
          </p:cNvSpPr>
          <p:nvPr/>
        </p:nvSpPr>
        <p:spPr>
          <a:xfrm>
            <a:off x="5816569" y="3686976"/>
            <a:ext cx="2009533" cy="32831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Pruned  (by 5 pixels)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7"/>
          <p:cNvPicPr preferRelativeResize="0"/>
          <p:nvPr/>
        </p:nvPicPr>
        <p:blipFill rotWithShape="1">
          <a:blip r:embed="rId3">
            <a:alphaModFix/>
          </a:blip>
          <a:srcRect r="-4679" b="-3874"/>
          <a:stretch/>
        </p:blipFill>
        <p:spPr>
          <a:xfrm flipH="1">
            <a:off x="6910645" y="1721386"/>
            <a:ext cx="2233355" cy="308010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94EF813C-E0D0-4368-AD1D-B03872067668}"/>
              </a:ext>
            </a:extLst>
          </p:cNvPr>
          <p:cNvSpPr txBox="1">
            <a:spLocks/>
          </p:cNvSpPr>
          <p:nvPr/>
        </p:nvSpPr>
        <p:spPr>
          <a:xfrm>
            <a:off x="3665368" y="354636"/>
            <a:ext cx="1813264" cy="55004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600" dirty="0"/>
              <a:t>smoothing</a:t>
            </a:r>
          </a:p>
        </p:txBody>
      </p:sp>
      <p:sp>
        <p:nvSpPr>
          <p:cNvPr id="32" name="Google Shape;96;p16">
            <a:extLst>
              <a:ext uri="{FF2B5EF4-FFF2-40B4-BE49-F238E27FC236}">
                <a16:creationId xmlns:a16="http://schemas.microsoft.com/office/drawing/2014/main" id="{16BF60D5-A6FD-4B8B-A1AD-0D7D86282828}"/>
              </a:ext>
            </a:extLst>
          </p:cNvPr>
          <p:cNvSpPr txBox="1">
            <a:spLocks/>
          </p:cNvSpPr>
          <p:nvPr/>
        </p:nvSpPr>
        <p:spPr>
          <a:xfrm>
            <a:off x="329232" y="1279835"/>
            <a:ext cx="6863657" cy="217574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buSzPts val="2400"/>
              <a:buFont typeface="Wingdings" panose="05000000000000000000" pitchFamily="2" charset="2"/>
              <a:buChar char="Ø"/>
            </a:pPr>
            <a:r>
              <a:rPr lang="en-US" sz="2000" dirty="0"/>
              <a:t>Some acquisition methods may cause small artifacts on the digit's edges. These are removed by a smoothing operation.</a:t>
            </a:r>
          </a:p>
          <a:p>
            <a:pPr marL="342900" indent="-342900" algn="just">
              <a:buSzPts val="2400"/>
              <a:buFont typeface="Wingdings" panose="05000000000000000000" pitchFamily="2" charset="2"/>
              <a:buChar char="Ø"/>
            </a:pPr>
            <a:r>
              <a:rPr lang="en-US" sz="2000" dirty="0"/>
              <a:t>Effective smoothing can be accomplished by filling tiny gaps in both the foreground and the background.</a:t>
            </a:r>
          </a:p>
        </p:txBody>
      </p:sp>
      <p:pic>
        <p:nvPicPr>
          <p:cNvPr id="3074" name="Picture 2" descr="Smoothing in Digital Image Processing">
            <a:extLst>
              <a:ext uri="{FF2B5EF4-FFF2-40B4-BE49-F238E27FC236}">
                <a16:creationId xmlns:a16="http://schemas.microsoft.com/office/drawing/2014/main" id="{7C3848A2-EB51-45C4-A6F4-BF309EFD1D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" t="7056" r="3191" b="13243"/>
          <a:stretch/>
        </p:blipFill>
        <p:spPr bwMode="auto">
          <a:xfrm>
            <a:off x="2630229" y="3137616"/>
            <a:ext cx="3883542" cy="182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970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>
            <a:extLst>
              <a:ext uri="{FF2B5EF4-FFF2-40B4-BE49-F238E27FC236}">
                <a16:creationId xmlns:a16="http://schemas.microsoft.com/office/drawing/2014/main" id="{A799DD05-C3AF-43DE-8F45-2344F50DBE2B}"/>
              </a:ext>
            </a:extLst>
          </p:cNvPr>
          <p:cNvSpPr txBox="1">
            <a:spLocks/>
          </p:cNvSpPr>
          <p:nvPr/>
        </p:nvSpPr>
        <p:spPr>
          <a:xfrm>
            <a:off x="3900716" y="380113"/>
            <a:ext cx="1342567" cy="55004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600" dirty="0"/>
              <a:t>resizing</a:t>
            </a:r>
          </a:p>
        </p:txBody>
      </p:sp>
      <p:sp>
        <p:nvSpPr>
          <p:cNvPr id="16" name="Google Shape;96;p16">
            <a:extLst>
              <a:ext uri="{FF2B5EF4-FFF2-40B4-BE49-F238E27FC236}">
                <a16:creationId xmlns:a16="http://schemas.microsoft.com/office/drawing/2014/main" id="{2C6080A1-A9DD-43C1-9C76-E1720DC98252}"/>
              </a:ext>
            </a:extLst>
          </p:cNvPr>
          <p:cNvSpPr txBox="1">
            <a:spLocks/>
          </p:cNvSpPr>
          <p:nvPr/>
        </p:nvSpPr>
        <p:spPr>
          <a:xfrm>
            <a:off x="424925" y="1056551"/>
            <a:ext cx="6863657" cy="17929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buSzPts val="2400"/>
              <a:buFont typeface="Wingdings" panose="05000000000000000000" pitchFamily="2" charset="2"/>
              <a:buChar char="ü"/>
            </a:pPr>
            <a:r>
              <a:rPr lang="en-US" sz="2000" dirty="0"/>
              <a:t>Difference in digit size are due to different image resolutions and handwriting styles.</a:t>
            </a:r>
          </a:p>
          <a:p>
            <a:pPr marL="342900" indent="-342900" algn="just">
              <a:buSzPts val="2400"/>
              <a:buFont typeface="Wingdings" panose="05000000000000000000" pitchFamily="2" charset="2"/>
              <a:buChar char="ü"/>
            </a:pPr>
            <a:r>
              <a:rPr lang="en-US" sz="2000" dirty="0"/>
              <a:t>To minimize the effect of these differences, all digits are resampled / rescaled to the same size in pixels, before being fed to the recognizer.  </a:t>
            </a:r>
          </a:p>
        </p:txBody>
      </p:sp>
      <p:pic>
        <p:nvPicPr>
          <p:cNvPr id="5122" name="Picture 2" descr="Photoshop Tutorial | Resize multiple images in Photoshop - YouTube">
            <a:extLst>
              <a:ext uri="{FF2B5EF4-FFF2-40B4-BE49-F238E27FC236}">
                <a16:creationId xmlns:a16="http://schemas.microsoft.com/office/drawing/2014/main" id="{8002728B-D6BF-48DF-ADE3-4B792FD37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21" y="2849526"/>
            <a:ext cx="3402419" cy="19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oogle Shape;231;p26">
            <a:extLst>
              <a:ext uri="{FF2B5EF4-FFF2-40B4-BE49-F238E27FC236}">
                <a16:creationId xmlns:a16="http://schemas.microsoft.com/office/drawing/2014/main" id="{97DD59C6-697E-4768-AC6D-10997AFDB20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5712" y="2371060"/>
            <a:ext cx="1892910" cy="2772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6"/>
          <p:cNvGrpSpPr/>
          <p:nvPr/>
        </p:nvGrpSpPr>
        <p:grpSpPr>
          <a:xfrm>
            <a:off x="8249525" y="1314868"/>
            <a:ext cx="2840226" cy="3645025"/>
            <a:chOff x="6016688" y="1238675"/>
            <a:chExt cx="2840226" cy="3645025"/>
          </a:xfrm>
        </p:grpSpPr>
        <p:pic>
          <p:nvPicPr>
            <p:cNvPr id="222" name="Google Shape;22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16688" y="1238675"/>
              <a:ext cx="2840226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34036" y="1833429"/>
              <a:ext cx="253619" cy="17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0" name="Google Shape;230;p2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11A67AD6-9576-454C-94C2-C97F21D45E83}"/>
              </a:ext>
            </a:extLst>
          </p:cNvPr>
          <p:cNvSpPr txBox="1">
            <a:spLocks/>
          </p:cNvSpPr>
          <p:nvPr/>
        </p:nvSpPr>
        <p:spPr>
          <a:xfrm>
            <a:off x="3900716" y="295053"/>
            <a:ext cx="1342567" cy="55004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result</a:t>
            </a:r>
          </a:p>
        </p:txBody>
      </p:sp>
      <p:sp>
        <p:nvSpPr>
          <p:cNvPr id="14" name="Google Shape;96;p16">
            <a:extLst>
              <a:ext uri="{FF2B5EF4-FFF2-40B4-BE49-F238E27FC236}">
                <a16:creationId xmlns:a16="http://schemas.microsoft.com/office/drawing/2014/main" id="{DFD3AB6F-3B2A-40C1-99B1-36F4ABF7E1C5}"/>
              </a:ext>
            </a:extLst>
          </p:cNvPr>
          <p:cNvSpPr txBox="1">
            <a:spLocks/>
          </p:cNvSpPr>
          <p:nvPr/>
        </p:nvSpPr>
        <p:spPr>
          <a:xfrm>
            <a:off x="468887" y="1098534"/>
            <a:ext cx="6863657" cy="24314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buSzPts val="2400"/>
              <a:buFont typeface="Wingdings" panose="05000000000000000000" pitchFamily="2" charset="2"/>
              <a:buChar char="q"/>
            </a:pPr>
            <a:r>
              <a:rPr lang="en-US" sz="2000" dirty="0"/>
              <a:t>A neural network which is trained with 10000 handwritten digits images from in image database, is shipped together with this library as default neural network model.</a:t>
            </a:r>
          </a:p>
          <a:p>
            <a:pPr algn="just">
              <a:buSzPts val="2400"/>
            </a:pPr>
            <a:endParaRPr lang="en-US" sz="2000" dirty="0"/>
          </a:p>
          <a:p>
            <a:pPr marL="342900" indent="-342900" algn="just">
              <a:buSzPts val="2400"/>
              <a:buFont typeface="Wingdings" panose="05000000000000000000" pitchFamily="2" charset="2"/>
              <a:buChar char="q"/>
            </a:pPr>
            <a:r>
              <a:rPr lang="en-US" sz="2000" dirty="0"/>
              <a:t>By performing benchmarking on 8950 handwritten digit images from image database then we get some recognition rate.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317" name="Google Shape;317;p30"/>
          <p:cNvGrpSpPr/>
          <p:nvPr/>
        </p:nvGrpSpPr>
        <p:grpSpPr>
          <a:xfrm>
            <a:off x="7046951" y="839643"/>
            <a:ext cx="2714848" cy="3653541"/>
            <a:chOff x="6092896" y="1233444"/>
            <a:chExt cx="2714848" cy="3653541"/>
          </a:xfrm>
        </p:grpSpPr>
        <p:pic>
          <p:nvPicPr>
            <p:cNvPr id="318" name="Google Shape;31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92896" y="1233444"/>
              <a:ext cx="2714848" cy="365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13796" y="1855508"/>
              <a:ext cx="232462" cy="1565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Title 3">
            <a:extLst>
              <a:ext uri="{FF2B5EF4-FFF2-40B4-BE49-F238E27FC236}">
                <a16:creationId xmlns:a16="http://schemas.microsoft.com/office/drawing/2014/main" id="{2BA2D914-3454-49B4-8F3D-9CF2804C9D39}"/>
              </a:ext>
            </a:extLst>
          </p:cNvPr>
          <p:cNvSpPr txBox="1">
            <a:spLocks/>
          </p:cNvSpPr>
          <p:nvPr/>
        </p:nvSpPr>
        <p:spPr>
          <a:xfrm>
            <a:off x="2785014" y="289599"/>
            <a:ext cx="3573971" cy="55004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3600" dirty="0"/>
              <a:t>Testing &amp; Training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9AC549-216F-44DB-9210-715CF2DFB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98" y="1309466"/>
            <a:ext cx="2876550" cy="2886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5E9DCC-E07E-4267-99C9-7C75D9672D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9325" y="1309467"/>
            <a:ext cx="2876549" cy="2886074"/>
          </a:xfrm>
          <a:prstGeom prst="rect">
            <a:avLst/>
          </a:prstGeom>
        </p:spPr>
      </p:pic>
      <p:sp>
        <p:nvSpPr>
          <p:cNvPr id="19" name="Google Shape;54;p12">
            <a:extLst>
              <a:ext uri="{FF2B5EF4-FFF2-40B4-BE49-F238E27FC236}">
                <a16:creationId xmlns:a16="http://schemas.microsoft.com/office/drawing/2014/main" id="{3B8826C5-3AAF-4BE0-8C35-3AD5A624999D}"/>
              </a:ext>
            </a:extLst>
          </p:cNvPr>
          <p:cNvSpPr txBox="1">
            <a:spLocks/>
          </p:cNvSpPr>
          <p:nvPr/>
        </p:nvSpPr>
        <p:spPr>
          <a:xfrm>
            <a:off x="586759" y="4221645"/>
            <a:ext cx="2446427" cy="44371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TRAINING DATA</a:t>
            </a:r>
          </a:p>
        </p:txBody>
      </p:sp>
      <p:sp>
        <p:nvSpPr>
          <p:cNvPr id="20" name="Google Shape;54;p12">
            <a:extLst>
              <a:ext uri="{FF2B5EF4-FFF2-40B4-BE49-F238E27FC236}">
                <a16:creationId xmlns:a16="http://schemas.microsoft.com/office/drawing/2014/main" id="{2534EA0D-99A6-473B-86A0-F4FFF48B19C5}"/>
              </a:ext>
            </a:extLst>
          </p:cNvPr>
          <p:cNvSpPr txBox="1">
            <a:spLocks/>
          </p:cNvSpPr>
          <p:nvPr/>
        </p:nvSpPr>
        <p:spPr>
          <a:xfrm>
            <a:off x="3936214" y="4195541"/>
            <a:ext cx="2446427" cy="44371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TESTING DATA</a:t>
            </a:r>
          </a:p>
        </p:txBody>
      </p:sp>
    </p:spTree>
    <p:extLst>
      <p:ext uri="{BB962C8B-B14F-4D97-AF65-F5344CB8AC3E}">
        <p14:creationId xmlns:p14="http://schemas.microsoft.com/office/powerpoint/2010/main" val="1407892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>
            <a:spLocks noGrp="1"/>
          </p:cNvSpPr>
          <p:nvPr>
            <p:ph type="title"/>
          </p:nvPr>
        </p:nvSpPr>
        <p:spPr>
          <a:xfrm>
            <a:off x="587501" y="450809"/>
            <a:ext cx="7593300" cy="5717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supervised machine learning algorithm</a:t>
            </a:r>
            <a:endParaRPr dirty="0"/>
          </a:p>
        </p:txBody>
      </p:sp>
      <p:sp>
        <p:nvSpPr>
          <p:cNvPr id="271" name="Google Shape;271;p2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275" name="Google Shape;275;p28"/>
          <p:cNvGrpSpPr/>
          <p:nvPr/>
        </p:nvGrpSpPr>
        <p:grpSpPr>
          <a:xfrm>
            <a:off x="6715673" y="1238675"/>
            <a:ext cx="2428325" cy="3645025"/>
            <a:chOff x="5864298" y="1238675"/>
            <a:chExt cx="2428325" cy="3645025"/>
          </a:xfrm>
        </p:grpSpPr>
        <p:pic>
          <p:nvPicPr>
            <p:cNvPr id="276" name="Google Shape;276;p28"/>
            <p:cNvPicPr preferRelativeResize="0"/>
            <p:nvPr/>
          </p:nvPicPr>
          <p:blipFill rotWithShape="1">
            <a:blip r:embed="rId3">
              <a:alphaModFix/>
            </a:blip>
            <a:srcRect r="14500"/>
            <a:stretch/>
          </p:blipFill>
          <p:spPr>
            <a:xfrm>
              <a:off x="5864298" y="1238675"/>
              <a:ext cx="2428325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87476" y="1833431"/>
              <a:ext cx="241950" cy="1707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4422" y="60552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96;p16">
            <a:extLst>
              <a:ext uri="{FF2B5EF4-FFF2-40B4-BE49-F238E27FC236}">
                <a16:creationId xmlns:a16="http://schemas.microsoft.com/office/drawing/2014/main" id="{1A4BB22E-351B-40AE-B85F-5F0D1EA4B4A1}"/>
              </a:ext>
            </a:extLst>
          </p:cNvPr>
          <p:cNvSpPr txBox="1">
            <a:spLocks/>
          </p:cNvSpPr>
          <p:nvPr/>
        </p:nvSpPr>
        <p:spPr>
          <a:xfrm>
            <a:off x="258145" y="1832031"/>
            <a:ext cx="6863657" cy="24314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buSzPts val="2400"/>
              <a:buFont typeface="Wingdings" panose="05000000000000000000" pitchFamily="2" charset="2"/>
              <a:buChar char="ü"/>
            </a:pPr>
            <a:r>
              <a:rPr lang="en-US" sz="2000" dirty="0"/>
              <a:t>SUPPORT VECTOR MACHINE</a:t>
            </a:r>
          </a:p>
          <a:p>
            <a:pPr marL="342900" indent="-342900" algn="just">
              <a:buSzPts val="2400"/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342900" indent="-342900" algn="just">
              <a:buSzPts val="2400"/>
              <a:buFont typeface="Wingdings" panose="05000000000000000000" pitchFamily="2" charset="2"/>
              <a:buChar char="ü"/>
            </a:pPr>
            <a:r>
              <a:rPr lang="en-US" sz="2000" dirty="0"/>
              <a:t>MULTILAYERED PERCEPTRON</a:t>
            </a:r>
          </a:p>
          <a:p>
            <a:pPr marL="342900" indent="-342900" algn="just">
              <a:buSzPts val="2400"/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342900" indent="-342900" algn="just">
              <a:buSzPts val="2400"/>
              <a:buFont typeface="Wingdings" panose="05000000000000000000" pitchFamily="2" charset="2"/>
              <a:buChar char="ü"/>
            </a:pPr>
            <a:r>
              <a:rPr lang="en-US" sz="2000" dirty="0"/>
              <a:t>CONVOLUTIONAL NEURAL NETWORK</a:t>
            </a:r>
          </a:p>
          <a:p>
            <a:pPr marL="342900" indent="-342900" algn="just">
              <a:buSzPts val="2400"/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342900" indent="-342900" algn="just">
              <a:buSzPts val="2400"/>
              <a:buFont typeface="Wingdings" panose="05000000000000000000" pitchFamily="2" charset="2"/>
              <a:buChar char="ü"/>
            </a:pPr>
            <a:r>
              <a:rPr lang="en-US" sz="2000" dirty="0"/>
              <a:t>VISUALIZATION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/>
          <p:nvPr/>
        </p:nvSpPr>
        <p:spPr>
          <a:xfrm>
            <a:off x="5298479" y="2425636"/>
            <a:ext cx="263619" cy="25171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17"/>
          <p:cNvGrpSpPr/>
          <p:nvPr/>
        </p:nvGrpSpPr>
        <p:grpSpPr>
          <a:xfrm>
            <a:off x="4971612" y="1011933"/>
            <a:ext cx="1129443" cy="1129717"/>
            <a:chOff x="6654650" y="3665275"/>
            <a:chExt cx="409100" cy="409125"/>
          </a:xfrm>
        </p:grpSpPr>
        <p:sp>
          <p:nvSpPr>
            <p:cNvPr id="108" name="Google Shape;108;p1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17"/>
          <p:cNvGrpSpPr/>
          <p:nvPr/>
        </p:nvGrpSpPr>
        <p:grpSpPr>
          <a:xfrm rot="1056946">
            <a:off x="3883082" y="1900347"/>
            <a:ext cx="746176" cy="746276"/>
            <a:chOff x="570875" y="4322250"/>
            <a:chExt cx="443300" cy="443325"/>
          </a:xfrm>
        </p:grpSpPr>
        <p:sp>
          <p:nvSpPr>
            <p:cNvPr id="111" name="Google Shape;111;p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7"/>
          <p:cNvSpPr/>
          <p:nvPr/>
        </p:nvSpPr>
        <p:spPr>
          <a:xfrm rot="2466643">
            <a:off x="3966548" y="1231010"/>
            <a:ext cx="366269" cy="3497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7"/>
          <p:cNvSpPr/>
          <p:nvPr/>
        </p:nvSpPr>
        <p:spPr>
          <a:xfrm rot="-1608918">
            <a:off x="4502204" y="1451088"/>
            <a:ext cx="263609" cy="25170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7"/>
          <p:cNvSpPr/>
          <p:nvPr/>
        </p:nvSpPr>
        <p:spPr>
          <a:xfrm rot="2926240">
            <a:off x="5901539" y="2039291"/>
            <a:ext cx="197436" cy="18851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7"/>
          <p:cNvSpPr/>
          <p:nvPr/>
        </p:nvSpPr>
        <p:spPr>
          <a:xfrm rot="-1608959">
            <a:off x="5278979" y="387784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17"/>
          <p:cNvGrpSpPr/>
          <p:nvPr/>
        </p:nvGrpSpPr>
        <p:grpSpPr>
          <a:xfrm>
            <a:off x="5864296" y="1233444"/>
            <a:ext cx="2714848" cy="3653541"/>
            <a:chOff x="5503615" y="983605"/>
            <a:chExt cx="3588221" cy="4828894"/>
          </a:xfrm>
        </p:grpSpPr>
        <p:pic>
          <p:nvPicPr>
            <p:cNvPr id="120" name="Google Shape;12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03615" y="983605"/>
              <a:ext cx="3588221" cy="4828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9435" y="1724361"/>
              <a:ext cx="322950" cy="3166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17"/>
          <p:cNvSpPr txBox="1">
            <a:spLocks noGrp="1"/>
          </p:cNvSpPr>
          <p:nvPr>
            <p:ph type="ctrTitle" idx="4294967295"/>
          </p:nvPr>
        </p:nvSpPr>
        <p:spPr>
          <a:xfrm>
            <a:off x="760789" y="1238967"/>
            <a:ext cx="3411600" cy="12506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 dirty="0"/>
              <a:t>CODE</a:t>
            </a:r>
            <a:endParaRPr sz="7700"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4294967295"/>
          </p:nvPr>
        </p:nvSpPr>
        <p:spPr>
          <a:xfrm>
            <a:off x="760789" y="3053853"/>
            <a:ext cx="3411600" cy="10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solidFill>
                  <a:schemeClr val="accent1"/>
                </a:solidFill>
              </a:rPr>
              <a:t>Handwritten  Digit Recognition 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accent1"/>
                </a:solidFill>
              </a:rPr>
              <a:t>Python Code</a:t>
            </a:r>
            <a:endParaRPr sz="2000" b="1" dirty="0">
              <a:solidFill>
                <a:schemeClr val="accent1"/>
              </a:solidFill>
            </a:endParaRPr>
          </a:p>
        </p:txBody>
      </p:sp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532;p42">
            <a:extLst>
              <a:ext uri="{FF2B5EF4-FFF2-40B4-BE49-F238E27FC236}">
                <a16:creationId xmlns:a16="http://schemas.microsoft.com/office/drawing/2014/main" id="{4F417702-F61C-4CB1-90E1-95398FA00A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7228" y="95694"/>
            <a:ext cx="4349543" cy="5925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Libraries &amp; Training Dataset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96762-022C-43A6-96A0-D53D99CBC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44" y="1063182"/>
            <a:ext cx="6990312" cy="39301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ctrTitle"/>
          </p:nvPr>
        </p:nvSpPr>
        <p:spPr>
          <a:xfrm>
            <a:off x="779100" y="1137350"/>
            <a:ext cx="4959600" cy="28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HANDWRITTEN </a:t>
            </a:r>
            <a:br>
              <a:rPr lang="en-US" dirty="0"/>
            </a:br>
            <a:r>
              <a:rPr lang="en-US" sz="4400" b="1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DIGIT recognition</a:t>
            </a:r>
            <a:endParaRPr b="1" i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46" name="Google Shape;4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448" y="847620"/>
            <a:ext cx="3162577" cy="403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075" y="119232"/>
            <a:ext cx="767393" cy="767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532;p42">
            <a:extLst>
              <a:ext uri="{FF2B5EF4-FFF2-40B4-BE49-F238E27FC236}">
                <a16:creationId xmlns:a16="http://schemas.microsoft.com/office/drawing/2014/main" id="{4DA3C6B5-BBCD-49B6-B8E5-8C34EDBBB598}"/>
              </a:ext>
            </a:extLst>
          </p:cNvPr>
          <p:cNvSpPr txBox="1">
            <a:spLocks/>
          </p:cNvSpPr>
          <p:nvPr/>
        </p:nvSpPr>
        <p:spPr>
          <a:xfrm>
            <a:off x="3245379" y="66475"/>
            <a:ext cx="2653237" cy="5925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400" dirty="0">
                <a:solidFill>
                  <a:schemeClr val="bg1"/>
                </a:solidFill>
                <a:latin typeface="Bebas Neue" panose="020B0604020202020204" charset="0"/>
              </a:rPr>
              <a:t>Preprocess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C74E7-87D0-4B5F-A3F8-A2F23302E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944" y="967564"/>
            <a:ext cx="6820112" cy="38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6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532;p42">
            <a:extLst>
              <a:ext uri="{FF2B5EF4-FFF2-40B4-BE49-F238E27FC236}">
                <a16:creationId xmlns:a16="http://schemas.microsoft.com/office/drawing/2014/main" id="{4DA3C6B5-BBCD-49B6-B8E5-8C34EDBBB598}"/>
              </a:ext>
            </a:extLst>
          </p:cNvPr>
          <p:cNvSpPr txBox="1">
            <a:spLocks/>
          </p:cNvSpPr>
          <p:nvPr/>
        </p:nvSpPr>
        <p:spPr>
          <a:xfrm>
            <a:off x="3224116" y="85061"/>
            <a:ext cx="2695767" cy="5925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400" dirty="0">
                <a:solidFill>
                  <a:schemeClr val="bg1"/>
                </a:solidFill>
                <a:latin typeface="Bebas Neue" panose="020B0604020202020204" charset="0"/>
              </a:rPr>
              <a:t>Create the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241E79-6567-4564-B625-E996A4A59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50" y="958185"/>
            <a:ext cx="7292899" cy="41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51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532;p42">
            <a:extLst>
              <a:ext uri="{FF2B5EF4-FFF2-40B4-BE49-F238E27FC236}">
                <a16:creationId xmlns:a16="http://schemas.microsoft.com/office/drawing/2014/main" id="{4DA3C6B5-BBCD-49B6-B8E5-8C34EDBBB598}"/>
              </a:ext>
            </a:extLst>
          </p:cNvPr>
          <p:cNvSpPr txBox="1">
            <a:spLocks/>
          </p:cNvSpPr>
          <p:nvPr/>
        </p:nvSpPr>
        <p:spPr>
          <a:xfrm>
            <a:off x="3367656" y="74429"/>
            <a:ext cx="2408688" cy="5925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400" dirty="0">
                <a:solidFill>
                  <a:schemeClr val="bg1"/>
                </a:solidFill>
                <a:latin typeface="Bebas Neue" panose="020B0604020202020204" charset="0"/>
              </a:rPr>
              <a:t>Train the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BFBAF3-678E-4531-9972-D389C8A69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46" y="796495"/>
            <a:ext cx="7448107" cy="418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62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532;p42">
            <a:extLst>
              <a:ext uri="{FF2B5EF4-FFF2-40B4-BE49-F238E27FC236}">
                <a16:creationId xmlns:a16="http://schemas.microsoft.com/office/drawing/2014/main" id="{4DA3C6B5-BBCD-49B6-B8E5-8C34EDBBB598}"/>
              </a:ext>
            </a:extLst>
          </p:cNvPr>
          <p:cNvSpPr txBox="1">
            <a:spLocks/>
          </p:cNvSpPr>
          <p:nvPr/>
        </p:nvSpPr>
        <p:spPr>
          <a:xfrm>
            <a:off x="3059311" y="95694"/>
            <a:ext cx="3025377" cy="5925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400" dirty="0">
                <a:solidFill>
                  <a:schemeClr val="bg1"/>
                </a:solidFill>
                <a:latin typeface="Bebas Neue" panose="020B0604020202020204" charset="0"/>
              </a:rPr>
              <a:t>Evaluate the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0E4AD-EFB5-473B-8548-AE15BC30F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05" y="734755"/>
            <a:ext cx="7671390" cy="431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05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532;p42">
            <a:extLst>
              <a:ext uri="{FF2B5EF4-FFF2-40B4-BE49-F238E27FC236}">
                <a16:creationId xmlns:a16="http://schemas.microsoft.com/office/drawing/2014/main" id="{4DA3C6B5-BBCD-49B6-B8E5-8C34EDBBB598}"/>
              </a:ext>
            </a:extLst>
          </p:cNvPr>
          <p:cNvSpPr txBox="1">
            <a:spLocks/>
          </p:cNvSpPr>
          <p:nvPr/>
        </p:nvSpPr>
        <p:spPr>
          <a:xfrm>
            <a:off x="2559581" y="106327"/>
            <a:ext cx="4024837" cy="5925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400" dirty="0">
                <a:solidFill>
                  <a:schemeClr val="bg1"/>
                </a:solidFill>
                <a:latin typeface="Bebas Neue" panose="020B0604020202020204" charset="0"/>
              </a:rPr>
              <a:t>Create GUI to predict digits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767F5F-965A-4EC5-AAFB-5EC729751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79" y="733088"/>
            <a:ext cx="7655442" cy="430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18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532;p42">
            <a:extLst>
              <a:ext uri="{FF2B5EF4-FFF2-40B4-BE49-F238E27FC236}">
                <a16:creationId xmlns:a16="http://schemas.microsoft.com/office/drawing/2014/main" id="{4DA3C6B5-BBCD-49B6-B8E5-8C34EDBBB598}"/>
              </a:ext>
            </a:extLst>
          </p:cNvPr>
          <p:cNvSpPr txBox="1">
            <a:spLocks/>
          </p:cNvSpPr>
          <p:nvPr/>
        </p:nvSpPr>
        <p:spPr>
          <a:xfrm>
            <a:off x="3537776" y="156914"/>
            <a:ext cx="2618475" cy="5925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latin typeface="Bebas Neue" panose="020B0604020202020204" charset="0"/>
              </a:rPr>
              <a:t>Screenshots</a:t>
            </a:r>
          </a:p>
        </p:txBody>
      </p:sp>
      <p:pic>
        <p:nvPicPr>
          <p:cNvPr id="6146" name="Picture 2" descr="python machine learning project output as number 2">
            <a:extLst>
              <a:ext uri="{FF2B5EF4-FFF2-40B4-BE49-F238E27FC236}">
                <a16:creationId xmlns:a16="http://schemas.microsoft.com/office/drawing/2014/main" id="{1378FAE4-CA1B-44C3-A69E-74DC30AE2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58" y="858193"/>
            <a:ext cx="2817628" cy="203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ython machine learning project output as number 5">
            <a:extLst>
              <a:ext uri="{FF2B5EF4-FFF2-40B4-BE49-F238E27FC236}">
                <a16:creationId xmlns:a16="http://schemas.microsoft.com/office/drawing/2014/main" id="{AB463ED9-B461-4C0A-8C47-377AFD664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014" y="858193"/>
            <a:ext cx="2817628" cy="203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ython project output as number 6">
            <a:extLst>
              <a:ext uri="{FF2B5EF4-FFF2-40B4-BE49-F238E27FC236}">
                <a16:creationId xmlns:a16="http://schemas.microsoft.com/office/drawing/2014/main" id="{694A7404-8270-4A5A-A5B7-577CF88C2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846" y="2961729"/>
            <a:ext cx="2710307" cy="194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875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01E79-2ABA-4716-A259-7BC814E1A8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6" name="Picture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52C314B2-C7AB-42D0-B3A0-CE934C085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25" y="1011078"/>
            <a:ext cx="6854349" cy="3948815"/>
          </a:xfrm>
          <a:prstGeom prst="rect">
            <a:avLst/>
          </a:prstGeom>
        </p:spPr>
      </p:pic>
      <p:sp>
        <p:nvSpPr>
          <p:cNvPr id="7" name="Google Shape;532;p42">
            <a:extLst>
              <a:ext uri="{FF2B5EF4-FFF2-40B4-BE49-F238E27FC236}">
                <a16:creationId xmlns:a16="http://schemas.microsoft.com/office/drawing/2014/main" id="{E0C3868A-3933-4844-9987-C212A9B306E5}"/>
              </a:ext>
            </a:extLst>
          </p:cNvPr>
          <p:cNvSpPr txBox="1">
            <a:spLocks/>
          </p:cNvSpPr>
          <p:nvPr/>
        </p:nvSpPr>
        <p:spPr>
          <a:xfrm>
            <a:off x="3019645" y="282154"/>
            <a:ext cx="3104707" cy="5925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chemeClr val="bg1"/>
                </a:solidFill>
                <a:latin typeface="Bebas Neue" panose="020B0604020202020204" charset="0"/>
              </a:rPr>
              <a:t>Project output</a:t>
            </a:r>
          </a:p>
        </p:txBody>
      </p:sp>
    </p:spTree>
    <p:extLst>
      <p:ext uri="{BB962C8B-B14F-4D97-AF65-F5344CB8AC3E}">
        <p14:creationId xmlns:p14="http://schemas.microsoft.com/office/powerpoint/2010/main" val="145324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>
            <a:spLocks noGrp="1"/>
          </p:cNvSpPr>
          <p:nvPr>
            <p:ph type="body" idx="4294967295"/>
          </p:nvPr>
        </p:nvSpPr>
        <p:spPr>
          <a:xfrm>
            <a:off x="800364" y="2084976"/>
            <a:ext cx="2552355" cy="125039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Mobile Demo</a:t>
            </a:r>
            <a:endParaRPr sz="4800" dirty="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0" name="Google Shape;310;p3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317" name="Google Shape;317;p30"/>
          <p:cNvGrpSpPr/>
          <p:nvPr/>
        </p:nvGrpSpPr>
        <p:grpSpPr>
          <a:xfrm>
            <a:off x="6351183" y="1306352"/>
            <a:ext cx="2714848" cy="3653541"/>
            <a:chOff x="6092896" y="1233444"/>
            <a:chExt cx="2714848" cy="3653541"/>
          </a:xfrm>
        </p:grpSpPr>
        <p:pic>
          <p:nvPicPr>
            <p:cNvPr id="318" name="Google Shape;31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92896" y="1233444"/>
              <a:ext cx="2714848" cy="365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13796" y="1855508"/>
              <a:ext cx="232462" cy="1565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FB14BD7-AB19-4865-A56E-84E262AC25FE}"/>
              </a:ext>
            </a:extLst>
          </p:cNvPr>
          <p:cNvGrpSpPr/>
          <p:nvPr/>
        </p:nvGrpSpPr>
        <p:grpSpPr>
          <a:xfrm>
            <a:off x="4118681" y="405134"/>
            <a:ext cx="2119546" cy="4396359"/>
            <a:chOff x="3496999" y="373416"/>
            <a:chExt cx="2119546" cy="4396359"/>
          </a:xfrm>
        </p:grpSpPr>
        <p:grpSp>
          <p:nvGrpSpPr>
            <p:cNvPr id="311" name="Google Shape;311;p30"/>
            <p:cNvGrpSpPr/>
            <p:nvPr/>
          </p:nvGrpSpPr>
          <p:grpSpPr>
            <a:xfrm>
              <a:off x="3496999" y="373416"/>
              <a:ext cx="2119546" cy="4396359"/>
              <a:chOff x="2547150" y="238125"/>
              <a:chExt cx="2525675" cy="5238750"/>
            </a:xfrm>
          </p:grpSpPr>
          <p:sp>
            <p:nvSpPr>
              <p:cNvPr id="312" name="Google Shape;312;p30"/>
              <p:cNvSpPr/>
              <p:nvPr/>
            </p:nvSpPr>
            <p:spPr>
              <a:xfrm>
                <a:off x="2547150" y="238125"/>
                <a:ext cx="2525675" cy="5238750"/>
              </a:xfrm>
              <a:custGeom>
                <a:avLst/>
                <a:gdLst/>
                <a:ahLst/>
                <a:cxnLst/>
                <a:rect l="l" t="t" r="r" b="b"/>
                <a:pathLst>
                  <a:path w="101027" h="209550" extrusionOk="0">
                    <a:moveTo>
                      <a:pt x="98629" y="18886"/>
                    </a:moveTo>
                    <a:lnTo>
                      <a:pt x="98629" y="190364"/>
                    </a:lnTo>
                    <a:lnTo>
                      <a:pt x="2398" y="190364"/>
                    </a:lnTo>
                    <a:lnTo>
                      <a:pt x="2398" y="18886"/>
                    </a:lnTo>
                    <a:close/>
                    <a:moveTo>
                      <a:pt x="10343" y="0"/>
                    </a:moveTo>
                    <a:lnTo>
                      <a:pt x="9293" y="75"/>
                    </a:lnTo>
                    <a:lnTo>
                      <a:pt x="8244" y="225"/>
                    </a:lnTo>
                    <a:lnTo>
                      <a:pt x="7270" y="450"/>
                    </a:lnTo>
                    <a:lnTo>
                      <a:pt x="6295" y="824"/>
                    </a:lnTo>
                    <a:lnTo>
                      <a:pt x="5396" y="1274"/>
                    </a:lnTo>
                    <a:lnTo>
                      <a:pt x="4572" y="1799"/>
                    </a:lnTo>
                    <a:lnTo>
                      <a:pt x="3747" y="2398"/>
                    </a:lnTo>
                    <a:lnTo>
                      <a:pt x="2998" y="3073"/>
                    </a:lnTo>
                    <a:lnTo>
                      <a:pt x="2323" y="3747"/>
                    </a:lnTo>
                    <a:lnTo>
                      <a:pt x="1724" y="4572"/>
                    </a:lnTo>
                    <a:lnTo>
                      <a:pt x="1199" y="5396"/>
                    </a:lnTo>
                    <a:lnTo>
                      <a:pt x="824" y="6370"/>
                    </a:lnTo>
                    <a:lnTo>
                      <a:pt x="450" y="7270"/>
                    </a:lnTo>
                    <a:lnTo>
                      <a:pt x="225" y="8319"/>
                    </a:lnTo>
                    <a:lnTo>
                      <a:pt x="0" y="9293"/>
                    </a:lnTo>
                    <a:lnTo>
                      <a:pt x="0" y="10343"/>
                    </a:lnTo>
                    <a:lnTo>
                      <a:pt x="0" y="199207"/>
                    </a:lnTo>
                    <a:lnTo>
                      <a:pt x="0" y="200257"/>
                    </a:lnTo>
                    <a:lnTo>
                      <a:pt x="225" y="201231"/>
                    </a:lnTo>
                    <a:lnTo>
                      <a:pt x="450" y="202280"/>
                    </a:lnTo>
                    <a:lnTo>
                      <a:pt x="824" y="203180"/>
                    </a:lnTo>
                    <a:lnTo>
                      <a:pt x="1199" y="204154"/>
                    </a:lnTo>
                    <a:lnTo>
                      <a:pt x="1724" y="204978"/>
                    </a:lnTo>
                    <a:lnTo>
                      <a:pt x="2323" y="205803"/>
                    </a:lnTo>
                    <a:lnTo>
                      <a:pt x="2998" y="206477"/>
                    </a:lnTo>
                    <a:lnTo>
                      <a:pt x="3747" y="207152"/>
                    </a:lnTo>
                    <a:lnTo>
                      <a:pt x="4572" y="207751"/>
                    </a:lnTo>
                    <a:lnTo>
                      <a:pt x="5396" y="208276"/>
                    </a:lnTo>
                    <a:lnTo>
                      <a:pt x="6295" y="208726"/>
                    </a:lnTo>
                    <a:lnTo>
                      <a:pt x="7270" y="209100"/>
                    </a:lnTo>
                    <a:lnTo>
                      <a:pt x="8244" y="209325"/>
                    </a:lnTo>
                    <a:lnTo>
                      <a:pt x="9293" y="209475"/>
                    </a:lnTo>
                    <a:lnTo>
                      <a:pt x="10343" y="209550"/>
                    </a:lnTo>
                    <a:lnTo>
                      <a:pt x="90610" y="209550"/>
                    </a:lnTo>
                    <a:lnTo>
                      <a:pt x="91659" y="209475"/>
                    </a:lnTo>
                    <a:lnTo>
                      <a:pt x="92708" y="209325"/>
                    </a:lnTo>
                    <a:lnTo>
                      <a:pt x="93682" y="209100"/>
                    </a:lnTo>
                    <a:lnTo>
                      <a:pt x="94657" y="208726"/>
                    </a:lnTo>
                    <a:lnTo>
                      <a:pt x="95556" y="208276"/>
                    </a:lnTo>
                    <a:lnTo>
                      <a:pt x="96455" y="207751"/>
                    </a:lnTo>
                    <a:lnTo>
                      <a:pt x="97205" y="207152"/>
                    </a:lnTo>
                    <a:lnTo>
                      <a:pt x="97954" y="206477"/>
                    </a:lnTo>
                    <a:lnTo>
                      <a:pt x="98629" y="205803"/>
                    </a:lnTo>
                    <a:lnTo>
                      <a:pt x="99228" y="204978"/>
                    </a:lnTo>
                    <a:lnTo>
                      <a:pt x="99753" y="204154"/>
                    </a:lnTo>
                    <a:lnTo>
                      <a:pt x="100203" y="203180"/>
                    </a:lnTo>
                    <a:lnTo>
                      <a:pt x="100577" y="202280"/>
                    </a:lnTo>
                    <a:lnTo>
                      <a:pt x="100802" y="201231"/>
                    </a:lnTo>
                    <a:lnTo>
                      <a:pt x="100952" y="200257"/>
                    </a:lnTo>
                    <a:lnTo>
                      <a:pt x="101027" y="199207"/>
                    </a:lnTo>
                    <a:lnTo>
                      <a:pt x="101027" y="10343"/>
                    </a:lnTo>
                    <a:lnTo>
                      <a:pt x="100952" y="9293"/>
                    </a:lnTo>
                    <a:lnTo>
                      <a:pt x="100802" y="8319"/>
                    </a:lnTo>
                    <a:lnTo>
                      <a:pt x="100577" y="7270"/>
                    </a:lnTo>
                    <a:lnTo>
                      <a:pt x="100203" y="6370"/>
                    </a:lnTo>
                    <a:lnTo>
                      <a:pt x="99753" y="5396"/>
                    </a:lnTo>
                    <a:lnTo>
                      <a:pt x="99228" y="4572"/>
                    </a:lnTo>
                    <a:lnTo>
                      <a:pt x="98629" y="3747"/>
                    </a:lnTo>
                    <a:lnTo>
                      <a:pt x="97954" y="3073"/>
                    </a:lnTo>
                    <a:lnTo>
                      <a:pt x="97205" y="2398"/>
                    </a:lnTo>
                    <a:lnTo>
                      <a:pt x="96455" y="1799"/>
                    </a:lnTo>
                    <a:lnTo>
                      <a:pt x="95556" y="1274"/>
                    </a:lnTo>
                    <a:lnTo>
                      <a:pt x="94657" y="824"/>
                    </a:lnTo>
                    <a:lnTo>
                      <a:pt x="93682" y="450"/>
                    </a:lnTo>
                    <a:lnTo>
                      <a:pt x="92708" y="225"/>
                    </a:lnTo>
                    <a:lnTo>
                      <a:pt x="91659" y="75"/>
                    </a:lnTo>
                    <a:lnTo>
                      <a:pt x="90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0"/>
              <p:cNvSpPr/>
              <p:nvPr/>
            </p:nvSpPr>
            <p:spPr>
              <a:xfrm>
                <a:off x="3557025" y="5147100"/>
                <a:ext cx="504050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20162" h="7196" extrusionOk="0">
                    <a:moveTo>
                      <a:pt x="3598" y="0"/>
                    </a:moveTo>
                    <a:lnTo>
                      <a:pt x="2849" y="75"/>
                    </a:lnTo>
                    <a:lnTo>
                      <a:pt x="2174" y="300"/>
                    </a:lnTo>
                    <a:lnTo>
                      <a:pt x="1575" y="600"/>
                    </a:lnTo>
                    <a:lnTo>
                      <a:pt x="1050" y="1050"/>
                    </a:lnTo>
                    <a:lnTo>
                      <a:pt x="600" y="1574"/>
                    </a:lnTo>
                    <a:lnTo>
                      <a:pt x="301" y="2174"/>
                    </a:lnTo>
                    <a:lnTo>
                      <a:pt x="76" y="2848"/>
                    </a:lnTo>
                    <a:lnTo>
                      <a:pt x="1" y="3598"/>
                    </a:lnTo>
                    <a:lnTo>
                      <a:pt x="76" y="4347"/>
                    </a:lnTo>
                    <a:lnTo>
                      <a:pt x="301" y="5022"/>
                    </a:lnTo>
                    <a:lnTo>
                      <a:pt x="600" y="5621"/>
                    </a:lnTo>
                    <a:lnTo>
                      <a:pt x="1050" y="6146"/>
                    </a:lnTo>
                    <a:lnTo>
                      <a:pt x="1575" y="6596"/>
                    </a:lnTo>
                    <a:lnTo>
                      <a:pt x="2174" y="6896"/>
                    </a:lnTo>
                    <a:lnTo>
                      <a:pt x="2849" y="7120"/>
                    </a:lnTo>
                    <a:lnTo>
                      <a:pt x="3598" y="7195"/>
                    </a:lnTo>
                    <a:lnTo>
                      <a:pt x="16639" y="7195"/>
                    </a:lnTo>
                    <a:lnTo>
                      <a:pt x="17313" y="7120"/>
                    </a:lnTo>
                    <a:lnTo>
                      <a:pt x="17988" y="6896"/>
                    </a:lnTo>
                    <a:lnTo>
                      <a:pt x="18587" y="6596"/>
                    </a:lnTo>
                    <a:lnTo>
                      <a:pt x="19112" y="6146"/>
                    </a:lnTo>
                    <a:lnTo>
                      <a:pt x="19562" y="5621"/>
                    </a:lnTo>
                    <a:lnTo>
                      <a:pt x="19861" y="5022"/>
                    </a:lnTo>
                    <a:lnTo>
                      <a:pt x="20086" y="4347"/>
                    </a:lnTo>
                    <a:lnTo>
                      <a:pt x="20161" y="3598"/>
                    </a:lnTo>
                    <a:lnTo>
                      <a:pt x="20086" y="2848"/>
                    </a:lnTo>
                    <a:lnTo>
                      <a:pt x="19861" y="2174"/>
                    </a:lnTo>
                    <a:lnTo>
                      <a:pt x="19562" y="1574"/>
                    </a:lnTo>
                    <a:lnTo>
                      <a:pt x="19112" y="1050"/>
                    </a:lnTo>
                    <a:lnTo>
                      <a:pt x="18587" y="600"/>
                    </a:lnTo>
                    <a:lnTo>
                      <a:pt x="17988" y="300"/>
                    </a:lnTo>
                    <a:lnTo>
                      <a:pt x="17313" y="75"/>
                    </a:lnTo>
                    <a:lnTo>
                      <a:pt x="166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0"/>
              <p:cNvSpPr/>
              <p:nvPr/>
            </p:nvSpPr>
            <p:spPr>
              <a:xfrm>
                <a:off x="3008050" y="423600"/>
                <a:ext cx="99325" cy="993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973" extrusionOk="0">
                    <a:moveTo>
                      <a:pt x="2024" y="1"/>
                    </a:moveTo>
                    <a:lnTo>
                      <a:pt x="1575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1" y="1200"/>
                    </a:lnTo>
                    <a:lnTo>
                      <a:pt x="76" y="1575"/>
                    </a:lnTo>
                    <a:lnTo>
                      <a:pt x="1" y="2024"/>
                    </a:lnTo>
                    <a:lnTo>
                      <a:pt x="76" y="2399"/>
                    </a:lnTo>
                    <a:lnTo>
                      <a:pt x="151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5" y="3973"/>
                    </a:lnTo>
                    <a:lnTo>
                      <a:pt x="2399" y="3973"/>
                    </a:lnTo>
                    <a:lnTo>
                      <a:pt x="2774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4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0"/>
              <p:cNvSpPr/>
              <p:nvPr/>
            </p:nvSpPr>
            <p:spPr>
              <a:xfrm>
                <a:off x="3566400" y="434850"/>
                <a:ext cx="487175" cy="76850"/>
              </a:xfrm>
              <a:custGeom>
                <a:avLst/>
                <a:gdLst/>
                <a:ahLst/>
                <a:cxnLst/>
                <a:rect l="l" t="t" r="r" b="b"/>
                <a:pathLst>
                  <a:path w="19487" h="3074" extrusionOk="0">
                    <a:moveTo>
                      <a:pt x="1275" y="0"/>
                    </a:moveTo>
                    <a:lnTo>
                      <a:pt x="1050" y="75"/>
                    </a:lnTo>
                    <a:lnTo>
                      <a:pt x="750" y="150"/>
                    </a:lnTo>
                    <a:lnTo>
                      <a:pt x="525" y="300"/>
                    </a:lnTo>
                    <a:lnTo>
                      <a:pt x="375" y="450"/>
                    </a:lnTo>
                    <a:lnTo>
                      <a:pt x="225" y="675"/>
                    </a:lnTo>
                    <a:lnTo>
                      <a:pt x="75" y="975"/>
                    </a:lnTo>
                    <a:lnTo>
                      <a:pt x="1" y="1274"/>
                    </a:lnTo>
                    <a:lnTo>
                      <a:pt x="1" y="1574"/>
                    </a:lnTo>
                    <a:lnTo>
                      <a:pt x="1" y="1874"/>
                    </a:lnTo>
                    <a:lnTo>
                      <a:pt x="75" y="2174"/>
                    </a:lnTo>
                    <a:lnTo>
                      <a:pt x="225" y="2399"/>
                    </a:lnTo>
                    <a:lnTo>
                      <a:pt x="375" y="2623"/>
                    </a:lnTo>
                    <a:lnTo>
                      <a:pt x="525" y="2773"/>
                    </a:lnTo>
                    <a:lnTo>
                      <a:pt x="750" y="2923"/>
                    </a:lnTo>
                    <a:lnTo>
                      <a:pt x="1050" y="2998"/>
                    </a:lnTo>
                    <a:lnTo>
                      <a:pt x="1275" y="3073"/>
                    </a:lnTo>
                    <a:lnTo>
                      <a:pt x="18137" y="3073"/>
                    </a:lnTo>
                    <a:lnTo>
                      <a:pt x="18437" y="2998"/>
                    </a:lnTo>
                    <a:lnTo>
                      <a:pt x="18662" y="2923"/>
                    </a:lnTo>
                    <a:lnTo>
                      <a:pt x="18887" y="2773"/>
                    </a:lnTo>
                    <a:lnTo>
                      <a:pt x="19112" y="2623"/>
                    </a:lnTo>
                    <a:lnTo>
                      <a:pt x="19262" y="2399"/>
                    </a:lnTo>
                    <a:lnTo>
                      <a:pt x="19337" y="2174"/>
                    </a:lnTo>
                    <a:lnTo>
                      <a:pt x="19412" y="1874"/>
                    </a:lnTo>
                    <a:lnTo>
                      <a:pt x="19486" y="1574"/>
                    </a:lnTo>
                    <a:lnTo>
                      <a:pt x="19412" y="1274"/>
                    </a:lnTo>
                    <a:lnTo>
                      <a:pt x="19337" y="975"/>
                    </a:lnTo>
                    <a:lnTo>
                      <a:pt x="19262" y="675"/>
                    </a:lnTo>
                    <a:lnTo>
                      <a:pt x="19112" y="450"/>
                    </a:lnTo>
                    <a:lnTo>
                      <a:pt x="18887" y="300"/>
                    </a:lnTo>
                    <a:lnTo>
                      <a:pt x="18662" y="150"/>
                    </a:lnTo>
                    <a:lnTo>
                      <a:pt x="18437" y="75"/>
                    </a:lnTo>
                    <a:lnTo>
                      <a:pt x="181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6CC4917D-8FF1-4963-99B4-E1D044814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128" y="777669"/>
              <a:ext cx="1983288" cy="3589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400" y="309075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3"/>
          <p:cNvSpPr/>
          <p:nvPr/>
        </p:nvSpPr>
        <p:spPr>
          <a:xfrm>
            <a:off x="6162070" y="700102"/>
            <a:ext cx="1073096" cy="3168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gradFill>
                  <a:gsLst>
                    <a:gs pos="0">
                      <a:srgbClr val="9FFAFF"/>
                    </a:gs>
                    <a:gs pos="58000">
                      <a:schemeClr val="accent1"/>
                    </a:gs>
                    <a:gs pos="100000">
                      <a:schemeClr val="accent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Thanks!</a:t>
            </a:r>
          </a:p>
        </p:txBody>
      </p:sp>
      <p:pic>
        <p:nvPicPr>
          <p:cNvPr id="356" name="Google Shape;3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0400" y="112892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3"/>
          <p:cNvSpPr txBox="1">
            <a:spLocks noGrp="1"/>
          </p:cNvSpPr>
          <p:nvPr>
            <p:ph type="body" idx="4294967295"/>
          </p:nvPr>
        </p:nvSpPr>
        <p:spPr>
          <a:xfrm>
            <a:off x="706444" y="1725509"/>
            <a:ext cx="4694400" cy="235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Any questions?</a:t>
            </a:r>
            <a:br>
              <a:rPr lang="en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</p:txBody>
      </p:sp>
      <p:sp>
        <p:nvSpPr>
          <p:cNvPr id="358" name="Google Shape;358;p3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3">
            <a:alphaModFix/>
          </a:blip>
          <a:srcRect r="20898" b="32619"/>
          <a:stretch/>
        </p:blipFill>
        <p:spPr>
          <a:xfrm>
            <a:off x="7006856" y="1945758"/>
            <a:ext cx="2137143" cy="31977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57;p33">
            <a:extLst>
              <a:ext uri="{FF2B5EF4-FFF2-40B4-BE49-F238E27FC236}">
                <a16:creationId xmlns:a16="http://schemas.microsoft.com/office/drawing/2014/main" id="{F722551B-EA97-4500-B020-69C71BBD7816}"/>
              </a:ext>
            </a:extLst>
          </p:cNvPr>
          <p:cNvSpPr txBox="1">
            <a:spLocks/>
          </p:cNvSpPr>
          <p:nvPr/>
        </p:nvSpPr>
        <p:spPr>
          <a:xfrm>
            <a:off x="876564" y="0"/>
            <a:ext cx="2844831" cy="879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▪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▫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⬝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⬞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●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marL="0" indent="0">
              <a:buFont typeface="IBM Plex Sans Condensed"/>
              <a:buNone/>
            </a:pPr>
            <a:r>
              <a:rPr lang="en-US" sz="5400" dirty="0">
                <a:solidFill>
                  <a:schemeClr val="tx2">
                    <a:lumMod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REFERENCES</a:t>
            </a:r>
            <a:endParaRPr lang="en-US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3CB586-AB51-4731-9FA5-3090DE19B02A}"/>
              </a:ext>
            </a:extLst>
          </p:cNvPr>
          <p:cNvSpPr txBox="1"/>
          <p:nvPr/>
        </p:nvSpPr>
        <p:spPr>
          <a:xfrm>
            <a:off x="961625" y="1247390"/>
            <a:ext cx="565182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hlinkClick r:id="rId4"/>
              </a:rPr>
              <a:t>https://arxiv.org/pdf/2106.12614.pdf</a:t>
            </a:r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hlinkClick r:id="rId5"/>
              </a:rPr>
              <a:t>https://www.researchgate.net/profile/Younes-Alwan/publication/316938847_Handwritten_Digit_Recognition_Using_Convolutional_Neural_Networks/Handwritten-Digit-Recognition-Using-Convolutional-Neural-Networks.pdf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hlinkClick r:id="rId6"/>
              </a:rPr>
              <a:t>https://www.sciencedirect.com/science/article/abs/pii/S0031320303000852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hlinkClick r:id="rId7"/>
              </a:rPr>
              <a:t>https://ieeexplore.ieee.org/abstract/document/165597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06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3"/>
          <p:cNvSpPr txBox="1">
            <a:spLocks noGrp="1"/>
          </p:cNvSpPr>
          <p:nvPr>
            <p:ph type="title"/>
          </p:nvPr>
        </p:nvSpPr>
        <p:spPr>
          <a:xfrm>
            <a:off x="639400" y="422000"/>
            <a:ext cx="7593300" cy="546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Presentation</a:t>
            </a:r>
            <a:endParaRPr dirty="0"/>
          </a:p>
        </p:txBody>
      </p:sp>
      <p:sp>
        <p:nvSpPr>
          <p:cNvPr id="559" name="Google Shape;559;p4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63" name="Google Shape;563;p43"/>
          <p:cNvSpPr txBox="1"/>
          <p:nvPr/>
        </p:nvSpPr>
        <p:spPr>
          <a:xfrm>
            <a:off x="3619434" y="3522279"/>
            <a:ext cx="1905132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ABDULLAH RAUF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200" b="1"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SP19 – BSE – 007 </a:t>
            </a:r>
            <a:br>
              <a:rPr lang="en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endParaRPr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3" name="Picture 2" descr="A person in a white shirt&#10;&#10;Description automatically generated with low confidence">
            <a:extLst>
              <a:ext uri="{FF2B5EF4-FFF2-40B4-BE49-F238E27FC236}">
                <a16:creationId xmlns:a16="http://schemas.microsoft.com/office/drawing/2014/main" id="{FBD900CA-7F10-4F41-A288-FB32A6AE1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433" y="1423524"/>
            <a:ext cx="1905133" cy="1771051"/>
          </a:xfrm>
          <a:prstGeom prst="ellipse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GIF Collection v2 on Behance">
            <a:extLst>
              <a:ext uri="{FF2B5EF4-FFF2-40B4-BE49-F238E27FC236}">
                <a16:creationId xmlns:a16="http://schemas.microsoft.com/office/drawing/2014/main" id="{1503C81B-9B3B-4D46-823D-E49C8F6E9B6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443" y="661404"/>
            <a:ext cx="6771113" cy="382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4997" y="140919"/>
            <a:ext cx="1496437" cy="134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0997" y="1049692"/>
            <a:ext cx="2806925" cy="374588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319749" y="187346"/>
            <a:ext cx="5824900" cy="832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Handwritten Digit recognition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512399" y="1667512"/>
            <a:ext cx="5824899" cy="31280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" sz="2000" dirty="0"/>
              <a:t>Handwritten Digit Recognition is used to recognize the Digit which are written by hand.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endParaRPr lang="en" sz="1800" dirty="0"/>
          </a:p>
          <a:p>
            <a:pPr marL="342900" lvl="0" indent="-342900" algn="just" rtl="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Handwritten digit recognition is the ability of a computer to recognize the human handwritten digits from different sources like images, papers, touch screens.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endParaRPr sz="2000" dirty="0"/>
          </a:p>
        </p:txBody>
      </p:sp>
      <p:sp>
        <p:nvSpPr>
          <p:cNvPr id="83" name="Google Shape;83;p14"/>
          <p:cNvSpPr/>
          <p:nvPr/>
        </p:nvSpPr>
        <p:spPr>
          <a:xfrm>
            <a:off x="6991265" y="462776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chemeClr val="accent5"/>
                    </a:gs>
                    <a:gs pos="100000">
                      <a:schemeClr val="accent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>
            <a:spLocks noGrp="1"/>
          </p:cNvSpPr>
          <p:nvPr>
            <p:ph type="sldNum" idx="12"/>
          </p:nvPr>
        </p:nvSpPr>
        <p:spPr>
          <a:xfrm>
            <a:off x="8301588" y="4641464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grpSp>
        <p:nvGrpSpPr>
          <p:cNvPr id="317" name="Google Shape;317;p30"/>
          <p:cNvGrpSpPr/>
          <p:nvPr/>
        </p:nvGrpSpPr>
        <p:grpSpPr>
          <a:xfrm rot="488588">
            <a:off x="6930845" y="972467"/>
            <a:ext cx="2714848" cy="3653541"/>
            <a:chOff x="6028560" y="920976"/>
            <a:chExt cx="2714848" cy="3653541"/>
          </a:xfrm>
        </p:grpSpPr>
        <p:pic>
          <p:nvPicPr>
            <p:cNvPr id="318" name="Google Shape;31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28560" y="920976"/>
              <a:ext cx="2714848" cy="365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13796" y="1855508"/>
              <a:ext cx="232462" cy="1565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150;p20">
            <a:extLst>
              <a:ext uri="{FF2B5EF4-FFF2-40B4-BE49-F238E27FC236}">
                <a16:creationId xmlns:a16="http://schemas.microsoft.com/office/drawing/2014/main" id="{A3661886-D13F-4A0E-BAC8-4755D1DC9F7E}"/>
              </a:ext>
            </a:extLst>
          </p:cNvPr>
          <p:cNvSpPr txBox="1">
            <a:spLocks/>
          </p:cNvSpPr>
          <p:nvPr/>
        </p:nvSpPr>
        <p:spPr>
          <a:xfrm>
            <a:off x="749381" y="459436"/>
            <a:ext cx="3457800" cy="6593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Bebas Neue" panose="020B0604020202020204" charset="0"/>
              </a:rPr>
              <a:t>IMPORTANCE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B5C22BE-DD4E-4289-9DD6-BF9D18E8E1FF}"/>
              </a:ext>
            </a:extLst>
          </p:cNvPr>
          <p:cNvGrpSpPr/>
          <p:nvPr/>
        </p:nvGrpSpPr>
        <p:grpSpPr>
          <a:xfrm>
            <a:off x="875157" y="1461707"/>
            <a:ext cx="6154993" cy="3031477"/>
            <a:chOff x="1203833" y="1505857"/>
            <a:chExt cx="6154993" cy="3031477"/>
          </a:xfrm>
        </p:grpSpPr>
        <p:grpSp>
          <p:nvGrpSpPr>
            <p:cNvPr id="12" name="Google Shape;662;p72">
              <a:extLst>
                <a:ext uri="{FF2B5EF4-FFF2-40B4-BE49-F238E27FC236}">
                  <a16:creationId xmlns:a16="http://schemas.microsoft.com/office/drawing/2014/main" id="{1A5E246A-28E6-4C17-B794-495AC11DA6B5}"/>
                </a:ext>
              </a:extLst>
            </p:cNvPr>
            <p:cNvGrpSpPr/>
            <p:nvPr/>
          </p:nvGrpSpPr>
          <p:grpSpPr>
            <a:xfrm>
              <a:off x="3542350" y="3292377"/>
              <a:ext cx="3673089" cy="1103532"/>
              <a:chOff x="3636333" y="3431130"/>
              <a:chExt cx="3121517" cy="937819"/>
            </a:xfrm>
          </p:grpSpPr>
          <p:sp>
            <p:nvSpPr>
              <p:cNvPr id="14" name="Google Shape;663;p72">
                <a:extLst>
                  <a:ext uri="{FF2B5EF4-FFF2-40B4-BE49-F238E27FC236}">
                    <a16:creationId xmlns:a16="http://schemas.microsoft.com/office/drawing/2014/main" id="{F186D162-B0BF-46E5-B93B-D3612ADF47E6}"/>
                  </a:ext>
                </a:extLst>
              </p:cNvPr>
              <p:cNvSpPr/>
              <p:nvPr/>
            </p:nvSpPr>
            <p:spPr>
              <a:xfrm rot="-5400000">
                <a:off x="3573191" y="3494272"/>
                <a:ext cx="937819" cy="811536"/>
              </a:xfrm>
              <a:custGeom>
                <a:avLst/>
                <a:gdLst/>
                <a:ahLst/>
                <a:cxnLst/>
                <a:rect l="l" t="t" r="r" b="b"/>
                <a:pathLst>
                  <a:path w="9834" h="8508" extrusionOk="0">
                    <a:moveTo>
                      <a:pt x="2425" y="1"/>
                    </a:moveTo>
                    <a:lnTo>
                      <a:pt x="1" y="4254"/>
                    </a:lnTo>
                    <a:lnTo>
                      <a:pt x="458" y="5077"/>
                    </a:lnTo>
                    <a:lnTo>
                      <a:pt x="2425" y="8507"/>
                    </a:lnTo>
                    <a:lnTo>
                      <a:pt x="7364" y="8507"/>
                    </a:lnTo>
                    <a:lnTo>
                      <a:pt x="9330" y="5077"/>
                    </a:lnTo>
                    <a:lnTo>
                      <a:pt x="9833" y="4254"/>
                    </a:lnTo>
                    <a:lnTo>
                      <a:pt x="7364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64;p72">
                <a:extLst>
                  <a:ext uri="{FF2B5EF4-FFF2-40B4-BE49-F238E27FC236}">
                    <a16:creationId xmlns:a16="http://schemas.microsoft.com/office/drawing/2014/main" id="{3237255D-0E95-476F-8FE3-08CBEFDBD810}"/>
                  </a:ext>
                </a:extLst>
              </p:cNvPr>
              <p:cNvSpPr/>
              <p:nvPr/>
            </p:nvSpPr>
            <p:spPr>
              <a:xfrm rot="-5400000">
                <a:off x="3666444" y="3574971"/>
                <a:ext cx="751318" cy="650139"/>
              </a:xfrm>
              <a:custGeom>
                <a:avLst/>
                <a:gdLst/>
                <a:ahLst/>
                <a:cxnLst/>
                <a:rect l="l" t="t" r="r" b="b"/>
                <a:pathLst>
                  <a:path w="9834" h="8508" extrusionOk="0">
                    <a:moveTo>
                      <a:pt x="2425" y="1"/>
                    </a:moveTo>
                    <a:lnTo>
                      <a:pt x="1" y="4254"/>
                    </a:lnTo>
                    <a:lnTo>
                      <a:pt x="458" y="5077"/>
                    </a:lnTo>
                    <a:lnTo>
                      <a:pt x="2425" y="8507"/>
                    </a:lnTo>
                    <a:lnTo>
                      <a:pt x="7364" y="8507"/>
                    </a:lnTo>
                    <a:lnTo>
                      <a:pt x="9330" y="5077"/>
                    </a:lnTo>
                    <a:lnTo>
                      <a:pt x="9833" y="4254"/>
                    </a:lnTo>
                    <a:lnTo>
                      <a:pt x="73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" name="Google Shape;665;p72">
                <a:extLst>
                  <a:ext uri="{FF2B5EF4-FFF2-40B4-BE49-F238E27FC236}">
                    <a16:creationId xmlns:a16="http://schemas.microsoft.com/office/drawing/2014/main" id="{89EB26E3-593E-4845-BD7E-8C595F84A2BD}"/>
                  </a:ext>
                </a:extLst>
              </p:cNvPr>
              <p:cNvCxnSpPr>
                <a:cxnSpLocks/>
                <a:endCxn id="39" idx="3"/>
              </p:cNvCxnSpPr>
              <p:nvPr/>
            </p:nvCxnSpPr>
            <p:spPr>
              <a:xfrm>
                <a:off x="4461566" y="4011860"/>
                <a:ext cx="2296284" cy="166742"/>
              </a:xfrm>
              <a:prstGeom prst="bentConnector5">
                <a:avLst>
                  <a:gd name="adj1" fmla="val 4004"/>
                  <a:gd name="adj2" fmla="val -202748"/>
                  <a:gd name="adj3" fmla="val 108460"/>
                </a:avLst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" name="Google Shape;666;p72">
                <a:extLst>
                  <a:ext uri="{FF2B5EF4-FFF2-40B4-BE49-F238E27FC236}">
                    <a16:creationId xmlns:a16="http://schemas.microsoft.com/office/drawing/2014/main" id="{17A4C5A5-D3B2-443B-AFB2-AAD1553C04C5}"/>
                  </a:ext>
                </a:extLst>
              </p:cNvPr>
              <p:cNvSpPr/>
              <p:nvPr/>
            </p:nvSpPr>
            <p:spPr>
              <a:xfrm>
                <a:off x="3871413" y="3746358"/>
                <a:ext cx="327817" cy="307327"/>
              </a:xfrm>
              <a:custGeom>
                <a:avLst/>
                <a:gdLst/>
                <a:ahLst/>
                <a:cxnLst/>
                <a:rect l="l" t="t" r="r" b="b"/>
                <a:pathLst>
                  <a:path w="19326" h="18118" extrusionOk="0">
                    <a:moveTo>
                      <a:pt x="17628" y="6794"/>
                    </a:moveTo>
                    <a:cubicBezTo>
                      <a:pt x="17939" y="6794"/>
                      <a:pt x="18193" y="7048"/>
                      <a:pt x="18193" y="7362"/>
                    </a:cubicBezTo>
                    <a:lnTo>
                      <a:pt x="18193" y="7927"/>
                    </a:lnTo>
                    <a:lnTo>
                      <a:pt x="12532" y="7927"/>
                    </a:lnTo>
                    <a:lnTo>
                      <a:pt x="12532" y="7362"/>
                    </a:lnTo>
                    <a:cubicBezTo>
                      <a:pt x="12532" y="7048"/>
                      <a:pt x="12785" y="6794"/>
                      <a:pt x="13099" y="6794"/>
                    </a:cubicBezTo>
                    <a:close/>
                    <a:moveTo>
                      <a:pt x="17628" y="1133"/>
                    </a:moveTo>
                    <a:cubicBezTo>
                      <a:pt x="17939" y="1133"/>
                      <a:pt x="18193" y="1387"/>
                      <a:pt x="18193" y="1701"/>
                    </a:cubicBezTo>
                    <a:lnTo>
                      <a:pt x="18193" y="5759"/>
                    </a:lnTo>
                    <a:cubicBezTo>
                      <a:pt x="18012" y="5695"/>
                      <a:pt x="17819" y="5662"/>
                      <a:pt x="17628" y="5662"/>
                    </a:cubicBezTo>
                    <a:lnTo>
                      <a:pt x="13099" y="5662"/>
                    </a:lnTo>
                    <a:cubicBezTo>
                      <a:pt x="12160" y="5662"/>
                      <a:pt x="11399" y="6423"/>
                      <a:pt x="11399" y="7362"/>
                    </a:cubicBezTo>
                    <a:lnTo>
                      <a:pt x="11399" y="11324"/>
                    </a:lnTo>
                    <a:lnTo>
                      <a:pt x="1133" y="11324"/>
                    </a:lnTo>
                    <a:lnTo>
                      <a:pt x="1133" y="1701"/>
                    </a:lnTo>
                    <a:cubicBezTo>
                      <a:pt x="1133" y="1387"/>
                      <a:pt x="1387" y="1133"/>
                      <a:pt x="1701" y="1133"/>
                    </a:cubicBezTo>
                    <a:close/>
                    <a:moveTo>
                      <a:pt x="11399" y="12456"/>
                    </a:moveTo>
                    <a:lnTo>
                      <a:pt x="11399" y="13588"/>
                    </a:lnTo>
                    <a:lnTo>
                      <a:pt x="1701" y="13588"/>
                    </a:lnTo>
                    <a:cubicBezTo>
                      <a:pt x="1387" y="13588"/>
                      <a:pt x="1133" y="13335"/>
                      <a:pt x="1133" y="13024"/>
                    </a:cubicBezTo>
                    <a:lnTo>
                      <a:pt x="1133" y="12456"/>
                    </a:lnTo>
                    <a:close/>
                    <a:moveTo>
                      <a:pt x="18193" y="9059"/>
                    </a:moveTo>
                    <a:lnTo>
                      <a:pt x="18193" y="14720"/>
                    </a:lnTo>
                    <a:lnTo>
                      <a:pt x="12532" y="14720"/>
                    </a:lnTo>
                    <a:lnTo>
                      <a:pt x="12532" y="9059"/>
                    </a:lnTo>
                    <a:close/>
                    <a:moveTo>
                      <a:pt x="11399" y="14720"/>
                    </a:moveTo>
                    <a:lnTo>
                      <a:pt x="11399" y="16420"/>
                    </a:lnTo>
                    <a:cubicBezTo>
                      <a:pt x="11399" y="16611"/>
                      <a:pt x="11432" y="16804"/>
                      <a:pt x="11496" y="16985"/>
                    </a:cubicBezTo>
                    <a:lnTo>
                      <a:pt x="7051" y="16985"/>
                    </a:lnTo>
                    <a:lnTo>
                      <a:pt x="7806" y="14720"/>
                    </a:lnTo>
                    <a:close/>
                    <a:moveTo>
                      <a:pt x="18193" y="15853"/>
                    </a:moveTo>
                    <a:lnTo>
                      <a:pt x="18193" y="16420"/>
                    </a:lnTo>
                    <a:cubicBezTo>
                      <a:pt x="18193" y="16731"/>
                      <a:pt x="17939" y="16985"/>
                      <a:pt x="17628" y="16985"/>
                    </a:cubicBezTo>
                    <a:lnTo>
                      <a:pt x="13099" y="16985"/>
                    </a:lnTo>
                    <a:cubicBezTo>
                      <a:pt x="12785" y="16985"/>
                      <a:pt x="12532" y="16731"/>
                      <a:pt x="12532" y="16420"/>
                    </a:cubicBezTo>
                    <a:lnTo>
                      <a:pt x="12532" y="15853"/>
                    </a:lnTo>
                    <a:close/>
                    <a:moveTo>
                      <a:pt x="1701" y="1"/>
                    </a:moveTo>
                    <a:cubicBezTo>
                      <a:pt x="762" y="1"/>
                      <a:pt x="1" y="762"/>
                      <a:pt x="1" y="1701"/>
                    </a:cubicBezTo>
                    <a:lnTo>
                      <a:pt x="1" y="13024"/>
                    </a:lnTo>
                    <a:cubicBezTo>
                      <a:pt x="1" y="13960"/>
                      <a:pt x="762" y="14720"/>
                      <a:pt x="1701" y="14720"/>
                    </a:cubicBezTo>
                    <a:lnTo>
                      <a:pt x="6613" y="14720"/>
                    </a:lnTo>
                    <a:lnTo>
                      <a:pt x="5859" y="16985"/>
                    </a:lnTo>
                    <a:lnTo>
                      <a:pt x="4002" y="16985"/>
                    </a:lnTo>
                    <a:cubicBezTo>
                      <a:pt x="3688" y="16985"/>
                      <a:pt x="3437" y="17239"/>
                      <a:pt x="3437" y="17553"/>
                    </a:cubicBezTo>
                    <a:cubicBezTo>
                      <a:pt x="3437" y="17864"/>
                      <a:pt x="3688" y="18117"/>
                      <a:pt x="4002" y="18117"/>
                    </a:cubicBezTo>
                    <a:lnTo>
                      <a:pt x="17628" y="18117"/>
                    </a:lnTo>
                    <a:cubicBezTo>
                      <a:pt x="18564" y="18117"/>
                      <a:pt x="19325" y="17356"/>
                      <a:pt x="19325" y="16420"/>
                    </a:cubicBezTo>
                    <a:lnTo>
                      <a:pt x="19325" y="1701"/>
                    </a:lnTo>
                    <a:cubicBezTo>
                      <a:pt x="19325" y="762"/>
                      <a:pt x="18564" y="1"/>
                      <a:pt x="176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8" name="Google Shape;667;p72">
              <a:extLst>
                <a:ext uri="{FF2B5EF4-FFF2-40B4-BE49-F238E27FC236}">
                  <a16:creationId xmlns:a16="http://schemas.microsoft.com/office/drawing/2014/main" id="{E695D62A-8E9E-40D2-8F2A-BC9EA4B09B5F}"/>
                </a:ext>
              </a:extLst>
            </p:cNvPr>
            <p:cNvGrpSpPr/>
            <p:nvPr/>
          </p:nvGrpSpPr>
          <p:grpSpPr>
            <a:xfrm>
              <a:off x="1203834" y="2400338"/>
              <a:ext cx="3810541" cy="1103532"/>
              <a:chOff x="1648982" y="2673044"/>
              <a:chExt cx="3238329" cy="937819"/>
            </a:xfrm>
          </p:grpSpPr>
          <p:sp>
            <p:nvSpPr>
              <p:cNvPr id="21" name="Google Shape;668;p72">
                <a:extLst>
                  <a:ext uri="{FF2B5EF4-FFF2-40B4-BE49-F238E27FC236}">
                    <a16:creationId xmlns:a16="http://schemas.microsoft.com/office/drawing/2014/main" id="{9B54600A-20E0-40C3-99B0-F026CFC88CAF}"/>
                  </a:ext>
                </a:extLst>
              </p:cNvPr>
              <p:cNvSpPr/>
              <p:nvPr/>
            </p:nvSpPr>
            <p:spPr>
              <a:xfrm rot="-5400000">
                <a:off x="4012633" y="2736186"/>
                <a:ext cx="937819" cy="811536"/>
              </a:xfrm>
              <a:custGeom>
                <a:avLst/>
                <a:gdLst/>
                <a:ahLst/>
                <a:cxnLst/>
                <a:rect l="l" t="t" r="r" b="b"/>
                <a:pathLst>
                  <a:path w="9834" h="8508" extrusionOk="0">
                    <a:moveTo>
                      <a:pt x="2425" y="1"/>
                    </a:moveTo>
                    <a:lnTo>
                      <a:pt x="1" y="4254"/>
                    </a:lnTo>
                    <a:lnTo>
                      <a:pt x="458" y="5077"/>
                    </a:lnTo>
                    <a:lnTo>
                      <a:pt x="2425" y="8507"/>
                    </a:lnTo>
                    <a:lnTo>
                      <a:pt x="7364" y="8507"/>
                    </a:lnTo>
                    <a:lnTo>
                      <a:pt x="9330" y="5077"/>
                    </a:lnTo>
                    <a:lnTo>
                      <a:pt x="9833" y="4254"/>
                    </a:lnTo>
                    <a:lnTo>
                      <a:pt x="7364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69;p72">
                <a:extLst>
                  <a:ext uri="{FF2B5EF4-FFF2-40B4-BE49-F238E27FC236}">
                    <a16:creationId xmlns:a16="http://schemas.microsoft.com/office/drawing/2014/main" id="{04C06143-D643-44D2-B620-746A890CBF57}"/>
                  </a:ext>
                </a:extLst>
              </p:cNvPr>
              <p:cNvSpPr/>
              <p:nvPr/>
            </p:nvSpPr>
            <p:spPr>
              <a:xfrm rot="-5400000">
                <a:off x="4105887" y="2816885"/>
                <a:ext cx="751318" cy="650139"/>
              </a:xfrm>
              <a:custGeom>
                <a:avLst/>
                <a:gdLst/>
                <a:ahLst/>
                <a:cxnLst/>
                <a:rect l="l" t="t" r="r" b="b"/>
                <a:pathLst>
                  <a:path w="9834" h="8508" extrusionOk="0">
                    <a:moveTo>
                      <a:pt x="2425" y="1"/>
                    </a:moveTo>
                    <a:lnTo>
                      <a:pt x="1" y="4254"/>
                    </a:lnTo>
                    <a:lnTo>
                      <a:pt x="458" y="5077"/>
                    </a:lnTo>
                    <a:lnTo>
                      <a:pt x="2425" y="8507"/>
                    </a:lnTo>
                    <a:lnTo>
                      <a:pt x="7364" y="8507"/>
                    </a:lnTo>
                    <a:lnTo>
                      <a:pt x="9330" y="5077"/>
                    </a:lnTo>
                    <a:lnTo>
                      <a:pt x="9833" y="4254"/>
                    </a:lnTo>
                    <a:lnTo>
                      <a:pt x="73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3" name="Google Shape;670;p72">
                <a:extLst>
                  <a:ext uri="{FF2B5EF4-FFF2-40B4-BE49-F238E27FC236}">
                    <a16:creationId xmlns:a16="http://schemas.microsoft.com/office/drawing/2014/main" id="{CE1A2B85-4330-46C3-ADB8-1A084A955A4C}"/>
                  </a:ext>
                </a:extLst>
              </p:cNvPr>
              <p:cNvCxnSpPr>
                <a:cxnSpLocks/>
                <a:endCxn id="38" idx="1"/>
              </p:cNvCxnSpPr>
              <p:nvPr/>
            </p:nvCxnSpPr>
            <p:spPr>
              <a:xfrm rot="10800000" flipV="1">
                <a:off x="1648982" y="2914948"/>
                <a:ext cx="2426808" cy="491150"/>
              </a:xfrm>
              <a:prstGeom prst="bentConnector3">
                <a:avLst>
                  <a:gd name="adj1" fmla="val 108005"/>
                </a:avLst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4" name="Google Shape;671;p72">
                <a:extLst>
                  <a:ext uri="{FF2B5EF4-FFF2-40B4-BE49-F238E27FC236}">
                    <a16:creationId xmlns:a16="http://schemas.microsoft.com/office/drawing/2014/main" id="{DC8A1637-879C-4DDA-B8C2-7EECC42D9194}"/>
                  </a:ext>
                </a:extLst>
              </p:cNvPr>
              <p:cNvGrpSpPr/>
              <p:nvPr/>
            </p:nvGrpSpPr>
            <p:grpSpPr>
              <a:xfrm>
                <a:off x="4317638" y="2976566"/>
                <a:ext cx="327823" cy="328695"/>
                <a:chOff x="-1700225" y="2768875"/>
                <a:chExt cx="291450" cy="292225"/>
              </a:xfrm>
            </p:grpSpPr>
            <p:sp>
              <p:nvSpPr>
                <p:cNvPr id="25" name="Google Shape;672;p72">
                  <a:extLst>
                    <a:ext uri="{FF2B5EF4-FFF2-40B4-BE49-F238E27FC236}">
                      <a16:creationId xmlns:a16="http://schemas.microsoft.com/office/drawing/2014/main" id="{3DAD858B-A9EF-46A6-BE89-8DCC818FD832}"/>
                    </a:ext>
                  </a:extLst>
                </p:cNvPr>
                <p:cNvSpPr/>
                <p:nvPr/>
              </p:nvSpPr>
              <p:spPr>
                <a:xfrm>
                  <a:off x="-1700225" y="2768875"/>
                  <a:ext cx="291450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689" extrusionOk="0">
                      <a:moveTo>
                        <a:pt x="10617" y="662"/>
                      </a:moveTo>
                      <a:cubicBezTo>
                        <a:pt x="10806" y="662"/>
                        <a:pt x="10964" y="820"/>
                        <a:pt x="10964" y="1009"/>
                      </a:cubicBezTo>
                      <a:lnTo>
                        <a:pt x="10964" y="2710"/>
                      </a:lnTo>
                      <a:lnTo>
                        <a:pt x="662" y="2710"/>
                      </a:lnTo>
                      <a:lnTo>
                        <a:pt x="662" y="1009"/>
                      </a:lnTo>
                      <a:cubicBezTo>
                        <a:pt x="662" y="820"/>
                        <a:pt x="819" y="662"/>
                        <a:pt x="1008" y="662"/>
                      </a:cubicBezTo>
                      <a:close/>
                      <a:moveTo>
                        <a:pt x="10933" y="3372"/>
                      </a:moveTo>
                      <a:lnTo>
                        <a:pt x="10933" y="9232"/>
                      </a:lnTo>
                      <a:cubicBezTo>
                        <a:pt x="10964" y="9484"/>
                        <a:pt x="10806" y="9610"/>
                        <a:pt x="10617" y="9610"/>
                      </a:cubicBezTo>
                      <a:lnTo>
                        <a:pt x="8916" y="9610"/>
                      </a:lnTo>
                      <a:lnTo>
                        <a:pt x="8570" y="9232"/>
                      </a:lnTo>
                      <a:cubicBezTo>
                        <a:pt x="8601" y="9169"/>
                        <a:pt x="8664" y="9043"/>
                        <a:pt x="8696" y="8917"/>
                      </a:cubicBezTo>
                      <a:lnTo>
                        <a:pt x="9200" y="8917"/>
                      </a:lnTo>
                      <a:cubicBezTo>
                        <a:pt x="9389" y="8917"/>
                        <a:pt x="9546" y="8759"/>
                        <a:pt x="9546" y="8570"/>
                      </a:cubicBezTo>
                      <a:lnTo>
                        <a:pt x="9546" y="7184"/>
                      </a:lnTo>
                      <a:cubicBezTo>
                        <a:pt x="9546" y="6995"/>
                        <a:pt x="9389" y="6837"/>
                        <a:pt x="9200" y="6837"/>
                      </a:cubicBezTo>
                      <a:lnTo>
                        <a:pt x="8696" y="6837"/>
                      </a:lnTo>
                      <a:cubicBezTo>
                        <a:pt x="8664" y="6711"/>
                        <a:pt x="8601" y="6648"/>
                        <a:pt x="8570" y="6522"/>
                      </a:cubicBezTo>
                      <a:lnTo>
                        <a:pt x="8916" y="6176"/>
                      </a:lnTo>
                      <a:cubicBezTo>
                        <a:pt x="9042" y="6050"/>
                        <a:pt x="9042" y="5798"/>
                        <a:pt x="8916" y="5703"/>
                      </a:cubicBezTo>
                      <a:lnTo>
                        <a:pt x="7940" y="4695"/>
                      </a:lnTo>
                      <a:cubicBezTo>
                        <a:pt x="7877" y="4648"/>
                        <a:pt x="7790" y="4624"/>
                        <a:pt x="7703" y="4624"/>
                      </a:cubicBezTo>
                      <a:cubicBezTo>
                        <a:pt x="7617" y="4624"/>
                        <a:pt x="7530" y="4648"/>
                        <a:pt x="7467" y="4695"/>
                      </a:cubicBezTo>
                      <a:lnTo>
                        <a:pt x="7120" y="5073"/>
                      </a:lnTo>
                      <a:cubicBezTo>
                        <a:pt x="7026" y="5041"/>
                        <a:pt x="6931" y="4978"/>
                        <a:pt x="6805" y="4947"/>
                      </a:cubicBezTo>
                      <a:lnTo>
                        <a:pt x="6805" y="4443"/>
                      </a:lnTo>
                      <a:cubicBezTo>
                        <a:pt x="6805" y="4222"/>
                        <a:pt x="6648" y="4065"/>
                        <a:pt x="6459" y="4065"/>
                      </a:cubicBezTo>
                      <a:lnTo>
                        <a:pt x="5073" y="4065"/>
                      </a:lnTo>
                      <a:cubicBezTo>
                        <a:pt x="4884" y="4065"/>
                        <a:pt x="4726" y="4222"/>
                        <a:pt x="4726" y="4443"/>
                      </a:cubicBezTo>
                      <a:lnTo>
                        <a:pt x="4726" y="4947"/>
                      </a:lnTo>
                      <a:cubicBezTo>
                        <a:pt x="4600" y="4978"/>
                        <a:pt x="4506" y="5010"/>
                        <a:pt x="4411" y="5073"/>
                      </a:cubicBezTo>
                      <a:lnTo>
                        <a:pt x="4033" y="4695"/>
                      </a:lnTo>
                      <a:cubicBezTo>
                        <a:pt x="3986" y="4648"/>
                        <a:pt x="3899" y="4624"/>
                        <a:pt x="3808" y="4624"/>
                      </a:cubicBezTo>
                      <a:cubicBezTo>
                        <a:pt x="3718" y="4624"/>
                        <a:pt x="3623" y="4648"/>
                        <a:pt x="3560" y="4695"/>
                      </a:cubicBezTo>
                      <a:lnTo>
                        <a:pt x="2584" y="5703"/>
                      </a:lnTo>
                      <a:cubicBezTo>
                        <a:pt x="2458" y="5829"/>
                        <a:pt x="2458" y="6050"/>
                        <a:pt x="2584" y="6176"/>
                      </a:cubicBezTo>
                      <a:lnTo>
                        <a:pt x="2930" y="6522"/>
                      </a:lnTo>
                      <a:cubicBezTo>
                        <a:pt x="2899" y="6585"/>
                        <a:pt x="2867" y="6711"/>
                        <a:pt x="2836" y="6837"/>
                      </a:cubicBezTo>
                      <a:lnTo>
                        <a:pt x="2300" y="6837"/>
                      </a:lnTo>
                      <a:cubicBezTo>
                        <a:pt x="2111" y="6837"/>
                        <a:pt x="1954" y="6995"/>
                        <a:pt x="1954" y="7184"/>
                      </a:cubicBezTo>
                      <a:lnTo>
                        <a:pt x="1954" y="8570"/>
                      </a:lnTo>
                      <a:cubicBezTo>
                        <a:pt x="1954" y="8759"/>
                        <a:pt x="2111" y="8917"/>
                        <a:pt x="2300" y="8917"/>
                      </a:cubicBezTo>
                      <a:lnTo>
                        <a:pt x="2836" y="8917"/>
                      </a:lnTo>
                      <a:cubicBezTo>
                        <a:pt x="2867" y="9043"/>
                        <a:pt x="2899" y="9137"/>
                        <a:pt x="2930" y="9232"/>
                      </a:cubicBezTo>
                      <a:lnTo>
                        <a:pt x="2584" y="9610"/>
                      </a:lnTo>
                      <a:lnTo>
                        <a:pt x="977" y="9610"/>
                      </a:lnTo>
                      <a:cubicBezTo>
                        <a:pt x="788" y="9610"/>
                        <a:pt x="630" y="9452"/>
                        <a:pt x="630" y="9232"/>
                      </a:cubicBezTo>
                      <a:lnTo>
                        <a:pt x="630" y="3372"/>
                      </a:lnTo>
                      <a:close/>
                      <a:moveTo>
                        <a:pt x="6112" y="4726"/>
                      </a:moveTo>
                      <a:lnTo>
                        <a:pt x="6112" y="5136"/>
                      </a:lnTo>
                      <a:cubicBezTo>
                        <a:pt x="6112" y="5294"/>
                        <a:pt x="6207" y="5420"/>
                        <a:pt x="6364" y="5451"/>
                      </a:cubicBezTo>
                      <a:cubicBezTo>
                        <a:pt x="6553" y="5514"/>
                        <a:pt x="6805" y="5609"/>
                        <a:pt x="6994" y="5735"/>
                      </a:cubicBezTo>
                      <a:cubicBezTo>
                        <a:pt x="7041" y="5769"/>
                        <a:pt x="7096" y="5783"/>
                        <a:pt x="7153" y="5783"/>
                      </a:cubicBezTo>
                      <a:cubicBezTo>
                        <a:pt x="7251" y="5783"/>
                        <a:pt x="7356" y="5743"/>
                        <a:pt x="7435" y="5703"/>
                      </a:cubicBezTo>
                      <a:lnTo>
                        <a:pt x="7751" y="5388"/>
                      </a:lnTo>
                      <a:lnTo>
                        <a:pt x="8223" y="5861"/>
                      </a:lnTo>
                      <a:lnTo>
                        <a:pt x="7908" y="6176"/>
                      </a:lnTo>
                      <a:cubicBezTo>
                        <a:pt x="7782" y="6302"/>
                        <a:pt x="7782" y="6459"/>
                        <a:pt x="7877" y="6617"/>
                      </a:cubicBezTo>
                      <a:cubicBezTo>
                        <a:pt x="7971" y="6806"/>
                        <a:pt x="8066" y="6995"/>
                        <a:pt x="8129" y="7247"/>
                      </a:cubicBezTo>
                      <a:cubicBezTo>
                        <a:pt x="8192" y="7404"/>
                        <a:pt x="8286" y="7499"/>
                        <a:pt x="8444" y="7499"/>
                      </a:cubicBezTo>
                      <a:lnTo>
                        <a:pt x="8885" y="7499"/>
                      </a:lnTo>
                      <a:lnTo>
                        <a:pt x="8885" y="8192"/>
                      </a:lnTo>
                      <a:lnTo>
                        <a:pt x="8444" y="8192"/>
                      </a:lnTo>
                      <a:cubicBezTo>
                        <a:pt x="8286" y="8192"/>
                        <a:pt x="8192" y="8286"/>
                        <a:pt x="8129" y="8444"/>
                      </a:cubicBezTo>
                      <a:cubicBezTo>
                        <a:pt x="8097" y="8665"/>
                        <a:pt x="7971" y="8885"/>
                        <a:pt x="7877" y="9074"/>
                      </a:cubicBezTo>
                      <a:cubicBezTo>
                        <a:pt x="7782" y="9200"/>
                        <a:pt x="7814" y="9389"/>
                        <a:pt x="7908" y="9515"/>
                      </a:cubicBezTo>
                      <a:lnTo>
                        <a:pt x="8223" y="9830"/>
                      </a:lnTo>
                      <a:lnTo>
                        <a:pt x="7751" y="10303"/>
                      </a:lnTo>
                      <a:lnTo>
                        <a:pt x="7435" y="9988"/>
                      </a:lnTo>
                      <a:cubicBezTo>
                        <a:pt x="7368" y="9920"/>
                        <a:pt x="7291" y="9889"/>
                        <a:pt x="7211" y="9889"/>
                      </a:cubicBezTo>
                      <a:cubicBezTo>
                        <a:pt x="7141" y="9889"/>
                        <a:pt x="7068" y="9912"/>
                        <a:pt x="6994" y="9956"/>
                      </a:cubicBezTo>
                      <a:cubicBezTo>
                        <a:pt x="6805" y="10082"/>
                        <a:pt x="6616" y="10145"/>
                        <a:pt x="6364" y="10208"/>
                      </a:cubicBezTo>
                      <a:cubicBezTo>
                        <a:pt x="6207" y="10271"/>
                        <a:pt x="6112" y="10366"/>
                        <a:pt x="6112" y="10555"/>
                      </a:cubicBezTo>
                      <a:lnTo>
                        <a:pt x="6112" y="10964"/>
                      </a:lnTo>
                      <a:lnTo>
                        <a:pt x="5419" y="10964"/>
                      </a:lnTo>
                      <a:lnTo>
                        <a:pt x="5419" y="10555"/>
                      </a:lnTo>
                      <a:cubicBezTo>
                        <a:pt x="5419" y="10366"/>
                        <a:pt x="5325" y="10271"/>
                        <a:pt x="5167" y="10208"/>
                      </a:cubicBezTo>
                      <a:cubicBezTo>
                        <a:pt x="4947" y="10177"/>
                        <a:pt x="4726" y="10051"/>
                        <a:pt x="4537" y="9956"/>
                      </a:cubicBezTo>
                      <a:cubicBezTo>
                        <a:pt x="4491" y="9921"/>
                        <a:pt x="4436" y="9908"/>
                        <a:pt x="4379" y="9908"/>
                      </a:cubicBezTo>
                      <a:cubicBezTo>
                        <a:pt x="4281" y="9908"/>
                        <a:pt x="4176" y="9948"/>
                        <a:pt x="4096" y="9988"/>
                      </a:cubicBezTo>
                      <a:lnTo>
                        <a:pt x="3781" y="10303"/>
                      </a:lnTo>
                      <a:lnTo>
                        <a:pt x="3308" y="9830"/>
                      </a:lnTo>
                      <a:lnTo>
                        <a:pt x="3623" y="9515"/>
                      </a:lnTo>
                      <a:cubicBezTo>
                        <a:pt x="3749" y="9389"/>
                        <a:pt x="3749" y="9232"/>
                        <a:pt x="3655" y="9074"/>
                      </a:cubicBezTo>
                      <a:cubicBezTo>
                        <a:pt x="3529" y="8885"/>
                        <a:pt x="3466" y="8696"/>
                        <a:pt x="3371" y="8444"/>
                      </a:cubicBezTo>
                      <a:cubicBezTo>
                        <a:pt x="3340" y="8286"/>
                        <a:pt x="3214" y="8192"/>
                        <a:pt x="3056" y="8192"/>
                      </a:cubicBezTo>
                      <a:lnTo>
                        <a:pt x="2647" y="8192"/>
                      </a:lnTo>
                      <a:lnTo>
                        <a:pt x="2647" y="7499"/>
                      </a:lnTo>
                      <a:lnTo>
                        <a:pt x="3056" y="7499"/>
                      </a:lnTo>
                      <a:cubicBezTo>
                        <a:pt x="3214" y="7499"/>
                        <a:pt x="3340" y="7404"/>
                        <a:pt x="3371" y="7247"/>
                      </a:cubicBezTo>
                      <a:cubicBezTo>
                        <a:pt x="3434" y="7026"/>
                        <a:pt x="3529" y="6806"/>
                        <a:pt x="3655" y="6617"/>
                      </a:cubicBezTo>
                      <a:cubicBezTo>
                        <a:pt x="3749" y="6491"/>
                        <a:pt x="3686" y="6302"/>
                        <a:pt x="3623" y="6176"/>
                      </a:cubicBezTo>
                      <a:lnTo>
                        <a:pt x="3308" y="5861"/>
                      </a:lnTo>
                      <a:lnTo>
                        <a:pt x="3781" y="5388"/>
                      </a:lnTo>
                      <a:lnTo>
                        <a:pt x="4096" y="5703"/>
                      </a:lnTo>
                      <a:cubicBezTo>
                        <a:pt x="4163" y="5771"/>
                        <a:pt x="4240" y="5802"/>
                        <a:pt x="4321" y="5802"/>
                      </a:cubicBezTo>
                      <a:cubicBezTo>
                        <a:pt x="4391" y="5802"/>
                        <a:pt x="4464" y="5778"/>
                        <a:pt x="4537" y="5735"/>
                      </a:cubicBezTo>
                      <a:cubicBezTo>
                        <a:pt x="4726" y="5609"/>
                        <a:pt x="4915" y="5546"/>
                        <a:pt x="5167" y="5451"/>
                      </a:cubicBezTo>
                      <a:cubicBezTo>
                        <a:pt x="5325" y="5420"/>
                        <a:pt x="5419" y="5294"/>
                        <a:pt x="5419" y="5136"/>
                      </a:cubicBezTo>
                      <a:lnTo>
                        <a:pt x="5419" y="4726"/>
                      </a:lnTo>
                      <a:close/>
                      <a:moveTo>
                        <a:pt x="1008" y="1"/>
                      </a:moveTo>
                      <a:cubicBezTo>
                        <a:pt x="473" y="1"/>
                        <a:pt x="0" y="473"/>
                        <a:pt x="0" y="1009"/>
                      </a:cubicBezTo>
                      <a:lnTo>
                        <a:pt x="0" y="9295"/>
                      </a:lnTo>
                      <a:cubicBezTo>
                        <a:pt x="0" y="9830"/>
                        <a:pt x="473" y="10303"/>
                        <a:pt x="1008" y="10303"/>
                      </a:cubicBezTo>
                      <a:lnTo>
                        <a:pt x="2867" y="10303"/>
                      </a:lnTo>
                      <a:lnTo>
                        <a:pt x="3623" y="11059"/>
                      </a:lnTo>
                      <a:cubicBezTo>
                        <a:pt x="3671" y="11122"/>
                        <a:pt x="3757" y="11153"/>
                        <a:pt x="3848" y="11153"/>
                      </a:cubicBezTo>
                      <a:cubicBezTo>
                        <a:pt x="3938" y="11153"/>
                        <a:pt x="4033" y="11122"/>
                        <a:pt x="4096" y="11059"/>
                      </a:cubicBezTo>
                      <a:lnTo>
                        <a:pt x="4442" y="10712"/>
                      </a:lnTo>
                      <a:cubicBezTo>
                        <a:pt x="4506" y="10744"/>
                        <a:pt x="4632" y="10775"/>
                        <a:pt x="4758" y="10807"/>
                      </a:cubicBezTo>
                      <a:lnTo>
                        <a:pt x="4758" y="11342"/>
                      </a:lnTo>
                      <a:cubicBezTo>
                        <a:pt x="4758" y="11531"/>
                        <a:pt x="4915" y="11689"/>
                        <a:pt x="5104" y="11689"/>
                      </a:cubicBezTo>
                      <a:lnTo>
                        <a:pt x="6490" y="11689"/>
                      </a:lnTo>
                      <a:cubicBezTo>
                        <a:pt x="6679" y="11689"/>
                        <a:pt x="6837" y="11531"/>
                        <a:pt x="6837" y="11342"/>
                      </a:cubicBezTo>
                      <a:lnTo>
                        <a:pt x="6837" y="10807"/>
                      </a:lnTo>
                      <a:cubicBezTo>
                        <a:pt x="6963" y="10775"/>
                        <a:pt x="7026" y="10744"/>
                        <a:pt x="7152" y="10712"/>
                      </a:cubicBezTo>
                      <a:lnTo>
                        <a:pt x="7498" y="11059"/>
                      </a:lnTo>
                      <a:cubicBezTo>
                        <a:pt x="7561" y="11122"/>
                        <a:pt x="7656" y="11153"/>
                        <a:pt x="7747" y="11153"/>
                      </a:cubicBezTo>
                      <a:cubicBezTo>
                        <a:pt x="7837" y="11153"/>
                        <a:pt x="7924" y="11122"/>
                        <a:pt x="7971" y="11059"/>
                      </a:cubicBezTo>
                      <a:lnTo>
                        <a:pt x="8727" y="10303"/>
                      </a:lnTo>
                      <a:lnTo>
                        <a:pt x="10617" y="10303"/>
                      </a:lnTo>
                      <a:cubicBezTo>
                        <a:pt x="11185" y="10303"/>
                        <a:pt x="11657" y="9830"/>
                        <a:pt x="11657" y="9295"/>
                      </a:cubicBezTo>
                      <a:lnTo>
                        <a:pt x="11657" y="1009"/>
                      </a:lnTo>
                      <a:cubicBezTo>
                        <a:pt x="11657" y="473"/>
                        <a:pt x="11216" y="1"/>
                        <a:pt x="1061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673;p72">
                  <a:extLst>
                    <a:ext uri="{FF2B5EF4-FFF2-40B4-BE49-F238E27FC236}">
                      <a16:creationId xmlns:a16="http://schemas.microsoft.com/office/drawing/2014/main" id="{EEAFA95A-487B-4E9C-BF14-7416FA72381D}"/>
                    </a:ext>
                  </a:extLst>
                </p:cNvPr>
                <p:cNvSpPr/>
                <p:nvPr/>
              </p:nvSpPr>
              <p:spPr>
                <a:xfrm>
                  <a:off x="-1667150" y="2801950"/>
                  <a:ext cx="1815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36"/>
                        <a:pt x="158" y="726"/>
                        <a:pt x="347" y="726"/>
                      </a:cubicBezTo>
                      <a:cubicBezTo>
                        <a:pt x="568" y="726"/>
                        <a:pt x="725" y="536"/>
                        <a:pt x="725" y="347"/>
                      </a:cubicBezTo>
                      <a:cubicBezTo>
                        <a:pt x="725" y="158"/>
                        <a:pt x="568" y="1"/>
                        <a:pt x="34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674;p72">
                  <a:extLst>
                    <a:ext uri="{FF2B5EF4-FFF2-40B4-BE49-F238E27FC236}">
                      <a16:creationId xmlns:a16="http://schemas.microsoft.com/office/drawing/2014/main" id="{B5BF2F48-706D-4E39-958F-579C512318C7}"/>
                    </a:ext>
                  </a:extLst>
                </p:cNvPr>
                <p:cNvSpPr/>
                <p:nvPr/>
              </p:nvSpPr>
              <p:spPr>
                <a:xfrm>
                  <a:off x="-1632500" y="2801950"/>
                  <a:ext cx="1735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726"/>
                        <a:pt x="347" y="726"/>
                      </a:cubicBezTo>
                      <a:cubicBezTo>
                        <a:pt x="536" y="726"/>
                        <a:pt x="694" y="568"/>
                        <a:pt x="694" y="347"/>
                      </a:cubicBezTo>
                      <a:cubicBezTo>
                        <a:pt x="694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675;p72">
                  <a:extLst>
                    <a:ext uri="{FF2B5EF4-FFF2-40B4-BE49-F238E27FC236}">
                      <a16:creationId xmlns:a16="http://schemas.microsoft.com/office/drawing/2014/main" id="{A42CD62C-0AD1-4CD7-8056-3D2F622F83D3}"/>
                    </a:ext>
                  </a:extLst>
                </p:cNvPr>
                <p:cNvSpPr/>
                <p:nvPr/>
              </p:nvSpPr>
              <p:spPr>
                <a:xfrm>
                  <a:off x="-1597850" y="2801950"/>
                  <a:ext cx="173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726"/>
                        <a:pt x="347" y="726"/>
                      </a:cubicBezTo>
                      <a:cubicBezTo>
                        <a:pt x="537" y="726"/>
                        <a:pt x="694" y="568"/>
                        <a:pt x="694" y="347"/>
                      </a:cubicBezTo>
                      <a:cubicBezTo>
                        <a:pt x="694" y="158"/>
                        <a:pt x="537" y="1"/>
                        <a:pt x="34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676;p72">
                  <a:extLst>
                    <a:ext uri="{FF2B5EF4-FFF2-40B4-BE49-F238E27FC236}">
                      <a16:creationId xmlns:a16="http://schemas.microsoft.com/office/drawing/2014/main" id="{D8305C60-5FFB-4A60-89F0-61BA52E8F4BB}"/>
                    </a:ext>
                  </a:extLst>
                </p:cNvPr>
                <p:cNvSpPr/>
                <p:nvPr/>
              </p:nvSpPr>
              <p:spPr>
                <a:xfrm>
                  <a:off x="-1564750" y="2801950"/>
                  <a:ext cx="1205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cubicBezTo>
                        <a:pt x="32" y="568"/>
                        <a:pt x="189" y="726"/>
                        <a:pt x="347" y="726"/>
                      </a:cubicBezTo>
                      <a:lnTo>
                        <a:pt x="4442" y="726"/>
                      </a:lnTo>
                      <a:cubicBezTo>
                        <a:pt x="4663" y="726"/>
                        <a:pt x="4820" y="568"/>
                        <a:pt x="4820" y="347"/>
                      </a:cubicBezTo>
                      <a:cubicBezTo>
                        <a:pt x="4820" y="158"/>
                        <a:pt x="4663" y="1"/>
                        <a:pt x="444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677;p72">
                  <a:extLst>
                    <a:ext uri="{FF2B5EF4-FFF2-40B4-BE49-F238E27FC236}">
                      <a16:creationId xmlns:a16="http://schemas.microsoft.com/office/drawing/2014/main" id="{5BC95E6E-7FC9-4A4B-86DB-53D3B629459A}"/>
                    </a:ext>
                  </a:extLst>
                </p:cNvPr>
                <p:cNvSpPr/>
                <p:nvPr/>
              </p:nvSpPr>
              <p:spPr>
                <a:xfrm>
                  <a:off x="-1597850" y="2924050"/>
                  <a:ext cx="85100" cy="8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4" h="3403" extrusionOk="0">
                      <a:moveTo>
                        <a:pt x="1671" y="662"/>
                      </a:moveTo>
                      <a:cubicBezTo>
                        <a:pt x="2238" y="662"/>
                        <a:pt x="2710" y="1134"/>
                        <a:pt x="2710" y="1701"/>
                      </a:cubicBezTo>
                      <a:cubicBezTo>
                        <a:pt x="2710" y="2237"/>
                        <a:pt x="2269" y="2710"/>
                        <a:pt x="1671" y="2710"/>
                      </a:cubicBezTo>
                      <a:cubicBezTo>
                        <a:pt x="1135" y="2710"/>
                        <a:pt x="663" y="2237"/>
                        <a:pt x="663" y="1701"/>
                      </a:cubicBezTo>
                      <a:cubicBezTo>
                        <a:pt x="663" y="1134"/>
                        <a:pt x="1135" y="662"/>
                        <a:pt x="1671" y="662"/>
                      </a:cubicBezTo>
                      <a:close/>
                      <a:moveTo>
                        <a:pt x="1671" y="0"/>
                      </a:moveTo>
                      <a:cubicBezTo>
                        <a:pt x="726" y="0"/>
                        <a:pt x="1" y="756"/>
                        <a:pt x="1" y="1701"/>
                      </a:cubicBezTo>
                      <a:cubicBezTo>
                        <a:pt x="1" y="2647"/>
                        <a:pt x="726" y="3403"/>
                        <a:pt x="1671" y="3403"/>
                      </a:cubicBezTo>
                      <a:cubicBezTo>
                        <a:pt x="2616" y="3403"/>
                        <a:pt x="3372" y="2647"/>
                        <a:pt x="3372" y="1701"/>
                      </a:cubicBezTo>
                      <a:cubicBezTo>
                        <a:pt x="3403" y="756"/>
                        <a:pt x="2616" y="0"/>
                        <a:pt x="167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" name="Google Shape;678;p72">
              <a:extLst>
                <a:ext uri="{FF2B5EF4-FFF2-40B4-BE49-F238E27FC236}">
                  <a16:creationId xmlns:a16="http://schemas.microsoft.com/office/drawing/2014/main" id="{88D37C5D-5A6A-4AAD-AF52-9BCFF04AA0A2}"/>
                </a:ext>
              </a:extLst>
            </p:cNvPr>
            <p:cNvGrpSpPr/>
            <p:nvPr/>
          </p:nvGrpSpPr>
          <p:grpSpPr>
            <a:xfrm>
              <a:off x="3534365" y="1505857"/>
              <a:ext cx="3824461" cy="1103532"/>
              <a:chOff x="3629547" y="1912884"/>
              <a:chExt cx="3250158" cy="937819"/>
            </a:xfrm>
          </p:grpSpPr>
          <p:sp>
            <p:nvSpPr>
              <p:cNvPr id="32" name="Google Shape;679;p72">
                <a:extLst>
                  <a:ext uri="{FF2B5EF4-FFF2-40B4-BE49-F238E27FC236}">
                    <a16:creationId xmlns:a16="http://schemas.microsoft.com/office/drawing/2014/main" id="{0C518AE5-05F6-46A3-A4EA-62E6330E6EA4}"/>
                  </a:ext>
                </a:extLst>
              </p:cNvPr>
              <p:cNvSpPr/>
              <p:nvPr/>
            </p:nvSpPr>
            <p:spPr>
              <a:xfrm rot="-5400000">
                <a:off x="3566405" y="1976026"/>
                <a:ext cx="937819" cy="811536"/>
              </a:xfrm>
              <a:custGeom>
                <a:avLst/>
                <a:gdLst/>
                <a:ahLst/>
                <a:cxnLst/>
                <a:rect l="l" t="t" r="r" b="b"/>
                <a:pathLst>
                  <a:path w="9834" h="8508" extrusionOk="0">
                    <a:moveTo>
                      <a:pt x="2425" y="1"/>
                    </a:moveTo>
                    <a:lnTo>
                      <a:pt x="1" y="4254"/>
                    </a:lnTo>
                    <a:lnTo>
                      <a:pt x="458" y="5077"/>
                    </a:lnTo>
                    <a:lnTo>
                      <a:pt x="2425" y="8507"/>
                    </a:lnTo>
                    <a:lnTo>
                      <a:pt x="7364" y="8507"/>
                    </a:lnTo>
                    <a:lnTo>
                      <a:pt x="9330" y="5077"/>
                    </a:lnTo>
                    <a:lnTo>
                      <a:pt x="9833" y="4254"/>
                    </a:lnTo>
                    <a:lnTo>
                      <a:pt x="7364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80;p72">
                <a:extLst>
                  <a:ext uri="{FF2B5EF4-FFF2-40B4-BE49-F238E27FC236}">
                    <a16:creationId xmlns:a16="http://schemas.microsoft.com/office/drawing/2014/main" id="{73F68988-CDBE-4A82-B34A-63116119036F}"/>
                  </a:ext>
                </a:extLst>
              </p:cNvPr>
              <p:cNvSpPr/>
              <p:nvPr/>
            </p:nvSpPr>
            <p:spPr>
              <a:xfrm rot="-5400000">
                <a:off x="3659659" y="2056725"/>
                <a:ext cx="751318" cy="650139"/>
              </a:xfrm>
              <a:custGeom>
                <a:avLst/>
                <a:gdLst/>
                <a:ahLst/>
                <a:cxnLst/>
                <a:rect l="l" t="t" r="r" b="b"/>
                <a:pathLst>
                  <a:path w="9834" h="8508" extrusionOk="0">
                    <a:moveTo>
                      <a:pt x="2425" y="1"/>
                    </a:moveTo>
                    <a:lnTo>
                      <a:pt x="1" y="4254"/>
                    </a:lnTo>
                    <a:lnTo>
                      <a:pt x="458" y="5077"/>
                    </a:lnTo>
                    <a:lnTo>
                      <a:pt x="2425" y="8507"/>
                    </a:lnTo>
                    <a:lnTo>
                      <a:pt x="7364" y="8507"/>
                    </a:lnTo>
                    <a:lnTo>
                      <a:pt x="9330" y="5077"/>
                    </a:lnTo>
                    <a:lnTo>
                      <a:pt x="9833" y="4254"/>
                    </a:lnTo>
                    <a:lnTo>
                      <a:pt x="73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4" name="Google Shape;681;p72">
                <a:extLst>
                  <a:ext uri="{FF2B5EF4-FFF2-40B4-BE49-F238E27FC236}">
                    <a16:creationId xmlns:a16="http://schemas.microsoft.com/office/drawing/2014/main" id="{8D4892AE-E0E8-4F8B-8021-768E3B492EA1}"/>
                  </a:ext>
                </a:extLst>
              </p:cNvPr>
              <p:cNvCxnSpPr>
                <a:cxnSpLocks/>
                <a:endCxn id="40" idx="3"/>
              </p:cNvCxnSpPr>
              <p:nvPr/>
            </p:nvCxnSpPr>
            <p:spPr>
              <a:xfrm>
                <a:off x="4441083" y="2143226"/>
                <a:ext cx="2438622" cy="368044"/>
              </a:xfrm>
              <a:prstGeom prst="bentConnector3">
                <a:avLst>
                  <a:gd name="adj1" fmla="val 107966"/>
                </a:avLst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5" name="Google Shape;682;p72">
                <a:extLst>
                  <a:ext uri="{FF2B5EF4-FFF2-40B4-BE49-F238E27FC236}">
                    <a16:creationId xmlns:a16="http://schemas.microsoft.com/office/drawing/2014/main" id="{BBE97DEC-205A-4251-83EB-7A77C3020178}"/>
                  </a:ext>
                </a:extLst>
              </p:cNvPr>
              <p:cNvGrpSpPr/>
              <p:nvPr/>
            </p:nvGrpSpPr>
            <p:grpSpPr>
              <a:xfrm>
                <a:off x="3871403" y="2217441"/>
                <a:ext cx="327823" cy="328695"/>
                <a:chOff x="-1333200" y="2770450"/>
                <a:chExt cx="291450" cy="292225"/>
              </a:xfrm>
            </p:grpSpPr>
            <p:sp>
              <p:nvSpPr>
                <p:cNvPr id="36" name="Google Shape;683;p72">
                  <a:extLst>
                    <a:ext uri="{FF2B5EF4-FFF2-40B4-BE49-F238E27FC236}">
                      <a16:creationId xmlns:a16="http://schemas.microsoft.com/office/drawing/2014/main" id="{E2814DF8-16B3-4ECE-9D02-F43AFC0742D2}"/>
                    </a:ext>
                  </a:extLst>
                </p:cNvPr>
                <p:cNvSpPr/>
                <p:nvPr/>
              </p:nvSpPr>
              <p:spPr>
                <a:xfrm>
                  <a:off x="-1299325" y="2808250"/>
                  <a:ext cx="222925" cy="13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" h="5389" extrusionOk="0">
                      <a:moveTo>
                        <a:pt x="7877" y="631"/>
                      </a:moveTo>
                      <a:cubicBezTo>
                        <a:pt x="8066" y="631"/>
                        <a:pt x="8223" y="789"/>
                        <a:pt x="8223" y="978"/>
                      </a:cubicBezTo>
                      <a:cubicBezTo>
                        <a:pt x="8223" y="1167"/>
                        <a:pt x="8066" y="1324"/>
                        <a:pt x="7877" y="1324"/>
                      </a:cubicBezTo>
                      <a:cubicBezTo>
                        <a:pt x="7656" y="1324"/>
                        <a:pt x="7498" y="1167"/>
                        <a:pt x="7498" y="978"/>
                      </a:cubicBezTo>
                      <a:cubicBezTo>
                        <a:pt x="7498" y="789"/>
                        <a:pt x="7656" y="631"/>
                        <a:pt x="7877" y="631"/>
                      </a:cubicBezTo>
                      <a:close/>
                      <a:moveTo>
                        <a:pt x="3056" y="1293"/>
                      </a:moveTo>
                      <a:cubicBezTo>
                        <a:pt x="3245" y="1293"/>
                        <a:pt x="3403" y="1450"/>
                        <a:pt x="3403" y="1639"/>
                      </a:cubicBezTo>
                      <a:cubicBezTo>
                        <a:pt x="3403" y="1828"/>
                        <a:pt x="3245" y="1986"/>
                        <a:pt x="3056" y="1986"/>
                      </a:cubicBezTo>
                      <a:cubicBezTo>
                        <a:pt x="2867" y="1986"/>
                        <a:pt x="2710" y="1828"/>
                        <a:pt x="2710" y="1639"/>
                      </a:cubicBezTo>
                      <a:cubicBezTo>
                        <a:pt x="2741" y="1450"/>
                        <a:pt x="2899" y="1293"/>
                        <a:pt x="3056" y="1293"/>
                      </a:cubicBezTo>
                      <a:close/>
                      <a:moveTo>
                        <a:pt x="5797" y="3340"/>
                      </a:moveTo>
                      <a:cubicBezTo>
                        <a:pt x="6018" y="3340"/>
                        <a:pt x="6175" y="3498"/>
                        <a:pt x="6175" y="3687"/>
                      </a:cubicBezTo>
                      <a:cubicBezTo>
                        <a:pt x="6175" y="3876"/>
                        <a:pt x="6018" y="4034"/>
                        <a:pt x="5797" y="4034"/>
                      </a:cubicBezTo>
                      <a:cubicBezTo>
                        <a:pt x="5608" y="4034"/>
                        <a:pt x="5451" y="3876"/>
                        <a:pt x="5451" y="3687"/>
                      </a:cubicBezTo>
                      <a:cubicBezTo>
                        <a:pt x="5451" y="3498"/>
                        <a:pt x="5608" y="3340"/>
                        <a:pt x="5797" y="3340"/>
                      </a:cubicBezTo>
                      <a:close/>
                      <a:moveTo>
                        <a:pt x="1008" y="4034"/>
                      </a:moveTo>
                      <a:cubicBezTo>
                        <a:pt x="1198" y="4034"/>
                        <a:pt x="1355" y="4191"/>
                        <a:pt x="1355" y="4412"/>
                      </a:cubicBezTo>
                      <a:cubicBezTo>
                        <a:pt x="1355" y="4601"/>
                        <a:pt x="1198" y="4758"/>
                        <a:pt x="1008" y="4758"/>
                      </a:cubicBezTo>
                      <a:cubicBezTo>
                        <a:pt x="819" y="4758"/>
                        <a:pt x="662" y="4601"/>
                        <a:pt x="662" y="4412"/>
                      </a:cubicBezTo>
                      <a:cubicBezTo>
                        <a:pt x="662" y="4191"/>
                        <a:pt x="819" y="4034"/>
                        <a:pt x="1008" y="4034"/>
                      </a:cubicBezTo>
                      <a:close/>
                      <a:moveTo>
                        <a:pt x="7908" y="1"/>
                      </a:moveTo>
                      <a:cubicBezTo>
                        <a:pt x="7341" y="1"/>
                        <a:pt x="6868" y="474"/>
                        <a:pt x="6868" y="1009"/>
                      </a:cubicBezTo>
                      <a:cubicBezTo>
                        <a:pt x="6868" y="1198"/>
                        <a:pt x="6963" y="1419"/>
                        <a:pt x="7026" y="1576"/>
                      </a:cubicBezTo>
                      <a:lnTo>
                        <a:pt x="6112" y="2742"/>
                      </a:lnTo>
                      <a:cubicBezTo>
                        <a:pt x="6032" y="2722"/>
                        <a:pt x="5943" y="2711"/>
                        <a:pt x="5850" y="2711"/>
                      </a:cubicBezTo>
                      <a:cubicBezTo>
                        <a:pt x="5650" y="2711"/>
                        <a:pt x="5434" y="2760"/>
                        <a:pt x="5262" y="2868"/>
                      </a:cubicBezTo>
                      <a:lnTo>
                        <a:pt x="4096" y="1954"/>
                      </a:lnTo>
                      <a:cubicBezTo>
                        <a:pt x="4127" y="1891"/>
                        <a:pt x="4127" y="1765"/>
                        <a:pt x="4127" y="1639"/>
                      </a:cubicBezTo>
                      <a:cubicBezTo>
                        <a:pt x="4127" y="1104"/>
                        <a:pt x="3655" y="631"/>
                        <a:pt x="3088" y="631"/>
                      </a:cubicBezTo>
                      <a:cubicBezTo>
                        <a:pt x="2552" y="631"/>
                        <a:pt x="2080" y="1104"/>
                        <a:pt x="2080" y="1639"/>
                      </a:cubicBezTo>
                      <a:cubicBezTo>
                        <a:pt x="2080" y="1828"/>
                        <a:pt x="2143" y="2049"/>
                        <a:pt x="2237" y="2206"/>
                      </a:cubicBezTo>
                      <a:lnTo>
                        <a:pt x="1324" y="3372"/>
                      </a:lnTo>
                      <a:cubicBezTo>
                        <a:pt x="1261" y="3340"/>
                        <a:pt x="1134" y="3340"/>
                        <a:pt x="1008" y="3340"/>
                      </a:cubicBezTo>
                      <a:cubicBezTo>
                        <a:pt x="441" y="3340"/>
                        <a:pt x="0" y="3813"/>
                        <a:pt x="0" y="4349"/>
                      </a:cubicBezTo>
                      <a:cubicBezTo>
                        <a:pt x="0" y="4947"/>
                        <a:pt x="441" y="5388"/>
                        <a:pt x="1008" y="5388"/>
                      </a:cubicBezTo>
                      <a:cubicBezTo>
                        <a:pt x="1576" y="5388"/>
                        <a:pt x="2017" y="4916"/>
                        <a:pt x="2017" y="4349"/>
                      </a:cubicBezTo>
                      <a:cubicBezTo>
                        <a:pt x="2017" y="4160"/>
                        <a:pt x="1954" y="3971"/>
                        <a:pt x="1859" y="3813"/>
                      </a:cubicBezTo>
                      <a:lnTo>
                        <a:pt x="2773" y="2616"/>
                      </a:lnTo>
                      <a:cubicBezTo>
                        <a:pt x="2875" y="2650"/>
                        <a:pt x="2980" y="2667"/>
                        <a:pt x="3087" y="2667"/>
                      </a:cubicBezTo>
                      <a:cubicBezTo>
                        <a:pt x="3278" y="2667"/>
                        <a:pt x="3473" y="2611"/>
                        <a:pt x="3655" y="2490"/>
                      </a:cubicBezTo>
                      <a:lnTo>
                        <a:pt x="4821" y="3403"/>
                      </a:lnTo>
                      <a:cubicBezTo>
                        <a:pt x="4789" y="3498"/>
                        <a:pt x="4789" y="3624"/>
                        <a:pt x="4789" y="3719"/>
                      </a:cubicBezTo>
                      <a:cubicBezTo>
                        <a:pt x="4789" y="4286"/>
                        <a:pt x="5262" y="4758"/>
                        <a:pt x="5797" y="4758"/>
                      </a:cubicBezTo>
                      <a:cubicBezTo>
                        <a:pt x="6364" y="4758"/>
                        <a:pt x="6837" y="4286"/>
                        <a:pt x="6837" y="3719"/>
                      </a:cubicBezTo>
                      <a:cubicBezTo>
                        <a:pt x="6837" y="3529"/>
                        <a:pt x="6742" y="3340"/>
                        <a:pt x="6679" y="3183"/>
                      </a:cubicBezTo>
                      <a:lnTo>
                        <a:pt x="7593" y="1986"/>
                      </a:lnTo>
                      <a:cubicBezTo>
                        <a:pt x="7656" y="2049"/>
                        <a:pt x="7782" y="2049"/>
                        <a:pt x="7908" y="2049"/>
                      </a:cubicBezTo>
                      <a:cubicBezTo>
                        <a:pt x="8444" y="2049"/>
                        <a:pt x="8916" y="1576"/>
                        <a:pt x="8916" y="1009"/>
                      </a:cubicBezTo>
                      <a:cubicBezTo>
                        <a:pt x="8916" y="474"/>
                        <a:pt x="8444" y="1"/>
                        <a:pt x="790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684;p72">
                  <a:extLst>
                    <a:ext uri="{FF2B5EF4-FFF2-40B4-BE49-F238E27FC236}">
                      <a16:creationId xmlns:a16="http://schemas.microsoft.com/office/drawing/2014/main" id="{449EB0BE-BC8E-48D0-8CBD-52565AAF58A2}"/>
                    </a:ext>
                  </a:extLst>
                </p:cNvPr>
                <p:cNvSpPr/>
                <p:nvPr/>
              </p:nvSpPr>
              <p:spPr>
                <a:xfrm>
                  <a:off x="-1333200" y="2770450"/>
                  <a:ext cx="291450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689" extrusionOk="0">
                      <a:moveTo>
                        <a:pt x="10586" y="725"/>
                      </a:moveTo>
                      <a:cubicBezTo>
                        <a:pt x="10807" y="725"/>
                        <a:pt x="10964" y="883"/>
                        <a:pt x="10964" y="1072"/>
                      </a:cubicBezTo>
                      <a:lnTo>
                        <a:pt x="10964" y="7593"/>
                      </a:lnTo>
                      <a:lnTo>
                        <a:pt x="631" y="7593"/>
                      </a:lnTo>
                      <a:lnTo>
                        <a:pt x="631" y="1072"/>
                      </a:lnTo>
                      <a:cubicBezTo>
                        <a:pt x="662" y="883"/>
                        <a:pt x="820" y="725"/>
                        <a:pt x="977" y="725"/>
                      </a:cubicBezTo>
                      <a:close/>
                      <a:moveTo>
                        <a:pt x="10996" y="8286"/>
                      </a:moveTo>
                      <a:lnTo>
                        <a:pt x="10996" y="8633"/>
                      </a:lnTo>
                      <a:cubicBezTo>
                        <a:pt x="10996" y="8822"/>
                        <a:pt x="10838" y="8980"/>
                        <a:pt x="10618" y="8980"/>
                      </a:cubicBezTo>
                      <a:lnTo>
                        <a:pt x="1009" y="8980"/>
                      </a:lnTo>
                      <a:cubicBezTo>
                        <a:pt x="820" y="8980"/>
                        <a:pt x="662" y="8822"/>
                        <a:pt x="662" y="8633"/>
                      </a:cubicBezTo>
                      <a:lnTo>
                        <a:pt x="662" y="8286"/>
                      </a:lnTo>
                      <a:close/>
                      <a:moveTo>
                        <a:pt x="6617" y="9641"/>
                      </a:moveTo>
                      <a:lnTo>
                        <a:pt x="6932" y="11027"/>
                      </a:lnTo>
                      <a:lnTo>
                        <a:pt x="4632" y="11027"/>
                      </a:lnTo>
                      <a:lnTo>
                        <a:pt x="4947" y="9641"/>
                      </a:lnTo>
                      <a:close/>
                      <a:moveTo>
                        <a:pt x="1009" y="1"/>
                      </a:moveTo>
                      <a:cubicBezTo>
                        <a:pt x="473" y="1"/>
                        <a:pt x="1" y="473"/>
                        <a:pt x="1" y="1040"/>
                      </a:cubicBezTo>
                      <a:lnTo>
                        <a:pt x="1" y="8570"/>
                      </a:lnTo>
                      <a:cubicBezTo>
                        <a:pt x="1" y="9137"/>
                        <a:pt x="473" y="9610"/>
                        <a:pt x="1009" y="9610"/>
                      </a:cubicBezTo>
                      <a:lnTo>
                        <a:pt x="4285" y="9610"/>
                      </a:lnTo>
                      <a:lnTo>
                        <a:pt x="3970" y="10996"/>
                      </a:lnTo>
                      <a:lnTo>
                        <a:pt x="3057" y="10996"/>
                      </a:lnTo>
                      <a:cubicBezTo>
                        <a:pt x="2868" y="10996"/>
                        <a:pt x="2710" y="11153"/>
                        <a:pt x="2710" y="11342"/>
                      </a:cubicBezTo>
                      <a:cubicBezTo>
                        <a:pt x="2710" y="11531"/>
                        <a:pt x="2868" y="11689"/>
                        <a:pt x="3057" y="11689"/>
                      </a:cubicBezTo>
                      <a:lnTo>
                        <a:pt x="8538" y="11689"/>
                      </a:lnTo>
                      <a:cubicBezTo>
                        <a:pt x="8727" y="11689"/>
                        <a:pt x="8885" y="11531"/>
                        <a:pt x="8885" y="11342"/>
                      </a:cubicBezTo>
                      <a:cubicBezTo>
                        <a:pt x="8885" y="11153"/>
                        <a:pt x="8727" y="10996"/>
                        <a:pt x="8538" y="10996"/>
                      </a:cubicBezTo>
                      <a:lnTo>
                        <a:pt x="7625" y="10996"/>
                      </a:lnTo>
                      <a:lnTo>
                        <a:pt x="7310" y="9610"/>
                      </a:lnTo>
                      <a:lnTo>
                        <a:pt x="10618" y="9610"/>
                      </a:lnTo>
                      <a:cubicBezTo>
                        <a:pt x="11185" y="9610"/>
                        <a:pt x="11657" y="9137"/>
                        <a:pt x="11657" y="8570"/>
                      </a:cubicBezTo>
                      <a:lnTo>
                        <a:pt x="11657" y="1040"/>
                      </a:lnTo>
                      <a:cubicBezTo>
                        <a:pt x="11657" y="473"/>
                        <a:pt x="11185" y="1"/>
                        <a:pt x="1061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8" name="Google Shape;685;p72">
              <a:extLst>
                <a:ext uri="{FF2B5EF4-FFF2-40B4-BE49-F238E27FC236}">
                  <a16:creationId xmlns:a16="http://schemas.microsoft.com/office/drawing/2014/main" id="{A54B7D7D-6B5C-4A5C-8572-89D285173724}"/>
                </a:ext>
              </a:extLst>
            </p:cNvPr>
            <p:cNvSpPr txBox="1">
              <a:spLocks/>
            </p:cNvSpPr>
            <p:nvPr/>
          </p:nvSpPr>
          <p:spPr>
            <a:xfrm>
              <a:off x="1203833" y="2719326"/>
              <a:ext cx="2586402" cy="108719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just">
                <a:spcAft>
                  <a:spcPts val="1600"/>
                </a:spcAft>
                <a:buClr>
                  <a:schemeClr val="dk1"/>
                </a:buClr>
                <a:buSzPts val="1100"/>
              </a:pPr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1980s: Start of retail handwriting digit recognition system with electronic pen and electronic tablet.</a:t>
              </a:r>
            </a:p>
            <a:p>
              <a:pPr algn="just"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dirty="0"/>
            </a:p>
          </p:txBody>
        </p:sp>
        <p:sp>
          <p:nvSpPr>
            <p:cNvPr id="39" name="Google Shape;686;p72">
              <a:extLst>
                <a:ext uri="{FF2B5EF4-FFF2-40B4-BE49-F238E27FC236}">
                  <a16:creationId xmlns:a16="http://schemas.microsoft.com/office/drawing/2014/main" id="{8DFD05A3-F95F-4E09-B0C6-0BA9A6ED6638}"/>
                </a:ext>
              </a:extLst>
            </p:cNvPr>
            <p:cNvSpPr txBox="1">
              <a:spLocks/>
            </p:cNvSpPr>
            <p:nvPr/>
          </p:nvSpPr>
          <p:spPr>
            <a:xfrm>
              <a:off x="4729790" y="3806520"/>
              <a:ext cx="2485649" cy="73081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just">
                <a:spcBef>
                  <a:spcPts val="1600"/>
                </a:spcBef>
                <a:spcAft>
                  <a:spcPts val="1600"/>
                </a:spcAft>
              </a:pPr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2007 : First automatic writer recognition system: CEDAR-FOX.</a:t>
              </a:r>
            </a:p>
            <a:p>
              <a:pPr algn="just">
                <a:spcBef>
                  <a:spcPts val="1600"/>
                </a:spcBef>
                <a:spcAft>
                  <a:spcPts val="1600"/>
                </a:spcAft>
              </a:pPr>
              <a:endParaRPr lang="en-US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40" name="Google Shape;687;p72">
              <a:extLst>
                <a:ext uri="{FF2B5EF4-FFF2-40B4-BE49-F238E27FC236}">
                  <a16:creationId xmlns:a16="http://schemas.microsoft.com/office/drawing/2014/main" id="{2C757D32-F6EF-40C3-B69D-106CDF096512}"/>
                </a:ext>
              </a:extLst>
            </p:cNvPr>
            <p:cNvSpPr txBox="1">
              <a:spLocks/>
            </p:cNvSpPr>
            <p:nvPr/>
          </p:nvSpPr>
          <p:spPr>
            <a:xfrm>
              <a:off x="4821261" y="1804058"/>
              <a:ext cx="2537565" cy="81184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just">
                <a:buClr>
                  <a:schemeClr val="dk1"/>
                </a:buClr>
                <a:buSzPts val="1100"/>
              </a:pPr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The task of handwritten digit recognition, using a classifier, has great importance and use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5304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body" idx="1"/>
          </p:nvPr>
        </p:nvSpPr>
        <p:spPr>
          <a:xfrm>
            <a:off x="1286574" y="1863412"/>
            <a:ext cx="4844700" cy="14166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 dirty="0"/>
              <a:t>To Perform Digit Recognition, Some basic Knowledge on Neural Network (NN) and Image Processing is needed.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sz="2000" dirty="0"/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3">
            <a:alphaModFix/>
          </a:blip>
          <a:srcRect r="20898" b="32619"/>
          <a:stretch/>
        </p:blipFill>
        <p:spPr>
          <a:xfrm>
            <a:off x="6131274" y="2070100"/>
            <a:ext cx="3012725" cy="30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AEE4254-8BC2-488D-A8CC-F8486C0E6018}"/>
              </a:ext>
            </a:extLst>
          </p:cNvPr>
          <p:cNvGrpSpPr/>
          <p:nvPr/>
        </p:nvGrpSpPr>
        <p:grpSpPr>
          <a:xfrm>
            <a:off x="6400800" y="1380300"/>
            <a:ext cx="2458100" cy="2150300"/>
            <a:chOff x="4699000" y="698500"/>
            <a:chExt cx="3987800" cy="40767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B581D5-3596-4020-8BEE-935796F2ADD1}"/>
                </a:ext>
              </a:extLst>
            </p:cNvPr>
            <p:cNvSpPr/>
            <p:nvPr/>
          </p:nvSpPr>
          <p:spPr>
            <a:xfrm>
              <a:off x="4699000" y="698500"/>
              <a:ext cx="3987800" cy="4076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AB9D891-61A9-4DE6-86A2-4BC39725B6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56" t="3696" r="18711" b="4902"/>
            <a:stretch/>
          </p:blipFill>
          <p:spPr bwMode="auto">
            <a:xfrm>
              <a:off x="4800175" y="794992"/>
              <a:ext cx="3785026" cy="384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499700" y="110300"/>
            <a:ext cx="3457800" cy="6593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NEURAL NETWORKS</a:t>
            </a:r>
            <a:endParaRPr dirty="0"/>
          </a:p>
        </p:txBody>
      </p:sp>
      <p:pic>
        <p:nvPicPr>
          <p:cNvPr id="152" name="Google Shape;152;p20"/>
          <p:cNvPicPr preferRelativeResize="0"/>
          <p:nvPr/>
        </p:nvPicPr>
        <p:blipFill rotWithShape="1">
          <a:blip r:embed="rId4">
            <a:alphaModFix/>
          </a:blip>
          <a:srcRect r="20898" b="32619"/>
          <a:stretch/>
        </p:blipFill>
        <p:spPr>
          <a:xfrm>
            <a:off x="7124700" y="3530600"/>
            <a:ext cx="1734200" cy="15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499700" y="779623"/>
            <a:ext cx="5774100" cy="41802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" sz="1800" dirty="0"/>
              <a:t>Artifical Neural Networks have been developed since 1940s.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/>
              <a:t>Neural networks are designed to work just like the human brain does.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/>
              <a:t>Artificial Neural Networks, usually called ANNs. System Composed of many simple processing elements (neurons) operating in parallel.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/>
              <a:t>Whole function is determined by,</a:t>
            </a:r>
          </a:p>
          <a:p>
            <a:pPr marL="800100" lvl="1" indent="-342900" algn="just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/>
              <a:t>Network Structure</a:t>
            </a:r>
          </a:p>
          <a:p>
            <a:pPr marL="800100" lvl="1" indent="-342900" algn="just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/>
              <a:t>Connection Strength</a:t>
            </a:r>
          </a:p>
          <a:p>
            <a:pPr marL="800100" lvl="1" indent="-342900" algn="just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/>
              <a:t>Process Performed at Computing Elements or Nodes</a:t>
            </a:r>
            <a:endParaRPr sz="1800" dirty="0"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8"/>
          <p:cNvSpPr txBox="1">
            <a:spLocks noGrp="1"/>
          </p:cNvSpPr>
          <p:nvPr>
            <p:ph type="title"/>
          </p:nvPr>
        </p:nvSpPr>
        <p:spPr>
          <a:xfrm>
            <a:off x="649605" y="343001"/>
            <a:ext cx="7593300" cy="53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Applications</a:t>
            </a:r>
            <a:endParaRPr sz="3600" dirty="0"/>
          </a:p>
        </p:txBody>
      </p:sp>
      <p:sp>
        <p:nvSpPr>
          <p:cNvPr id="436" name="Google Shape;436;p3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37" name="Google Shape;437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9" name="Google Shape;439;p38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40" name="Google Shape;440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1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442" name="Google Shape;442;p38"/>
          <p:cNvGrpSpPr/>
          <p:nvPr/>
        </p:nvGrpSpPr>
        <p:grpSpPr>
          <a:xfrm>
            <a:off x="4803242" y="1865081"/>
            <a:ext cx="473400" cy="473400"/>
            <a:chOff x="3814414" y="1703401"/>
            <a:chExt cx="473400" cy="473400"/>
          </a:xfrm>
        </p:grpSpPr>
        <p:sp>
          <p:nvSpPr>
            <p:cNvPr id="443" name="Google Shape;443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3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451" name="Google Shape;451;p38"/>
          <p:cNvGrpSpPr/>
          <p:nvPr/>
        </p:nvGrpSpPr>
        <p:grpSpPr>
          <a:xfrm>
            <a:off x="6947353" y="3649902"/>
            <a:ext cx="473400" cy="473400"/>
            <a:chOff x="4852739" y="3576300"/>
            <a:chExt cx="473400" cy="473400"/>
          </a:xfrm>
        </p:grpSpPr>
        <p:sp>
          <p:nvSpPr>
            <p:cNvPr id="452" name="Google Shape;452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53" name="Google Shape;453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4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454" name="Google Shape;454;p38"/>
          <p:cNvGrpSpPr/>
          <p:nvPr/>
        </p:nvGrpSpPr>
        <p:grpSpPr>
          <a:xfrm>
            <a:off x="3231175" y="3590199"/>
            <a:ext cx="473400" cy="473400"/>
            <a:chOff x="2824664" y="3576300"/>
            <a:chExt cx="473400" cy="473400"/>
          </a:xfrm>
        </p:grpSpPr>
        <p:sp>
          <p:nvSpPr>
            <p:cNvPr id="455" name="Google Shape;455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56" name="Google Shape;456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2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sp>
        <p:nvSpPr>
          <p:cNvPr id="457" name="Google Shape;457;p38"/>
          <p:cNvSpPr txBox="1"/>
          <p:nvPr/>
        </p:nvSpPr>
        <p:spPr>
          <a:xfrm>
            <a:off x="1186321" y="1315721"/>
            <a:ext cx="1807535" cy="568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just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1050" dirty="0"/>
              <a:t>A handwritten digit recognition system is used to visualize artificial neural networks.</a:t>
            </a:r>
          </a:p>
        </p:txBody>
      </p:sp>
      <p:sp>
        <p:nvSpPr>
          <p:cNvPr id="458" name="Google Shape;458;p38"/>
          <p:cNvSpPr txBox="1"/>
          <p:nvPr/>
        </p:nvSpPr>
        <p:spPr>
          <a:xfrm>
            <a:off x="4169461" y="1436701"/>
            <a:ext cx="187506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just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1050" dirty="0"/>
              <a:t>Used it in surveillances system to keep tracks of the suspicious activity under the system</a:t>
            </a:r>
          </a:p>
        </p:txBody>
      </p:sp>
      <p:sp>
        <p:nvSpPr>
          <p:cNvPr id="460" name="Google Shape;460;p38"/>
          <p:cNvSpPr txBox="1"/>
          <p:nvPr/>
        </p:nvSpPr>
        <p:spPr>
          <a:xfrm>
            <a:off x="2594212" y="4109693"/>
            <a:ext cx="1747326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1050" dirty="0"/>
              <a:t>Used in the automatic processing of bank cheques, postal addresses, cell phones</a:t>
            </a:r>
          </a:p>
        </p:txBody>
      </p:sp>
      <p:sp>
        <p:nvSpPr>
          <p:cNvPr id="461" name="Google Shape;461;p38"/>
          <p:cNvSpPr txBox="1"/>
          <p:nvPr/>
        </p:nvSpPr>
        <p:spPr>
          <a:xfrm>
            <a:off x="6310390" y="4136747"/>
            <a:ext cx="1747326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1050" dirty="0"/>
              <a:t>The applications of digit recognition includes in postal mail sorting, bank check processing, form data entry</a:t>
            </a:r>
          </a:p>
        </p:txBody>
      </p:sp>
      <p:grpSp>
        <p:nvGrpSpPr>
          <p:cNvPr id="30" name="Google Shape;1044;p49">
            <a:extLst>
              <a:ext uri="{FF2B5EF4-FFF2-40B4-BE49-F238E27FC236}">
                <a16:creationId xmlns:a16="http://schemas.microsoft.com/office/drawing/2014/main" id="{A4D06BDD-DBAF-4F1A-9CC7-62733E999BDD}"/>
              </a:ext>
            </a:extLst>
          </p:cNvPr>
          <p:cNvGrpSpPr/>
          <p:nvPr/>
        </p:nvGrpSpPr>
        <p:grpSpPr>
          <a:xfrm>
            <a:off x="7880630" y="98963"/>
            <a:ext cx="1047490" cy="1011043"/>
            <a:chOff x="10914618" y="2682187"/>
            <a:chExt cx="720033" cy="720033"/>
          </a:xfrm>
        </p:grpSpPr>
        <p:sp>
          <p:nvSpPr>
            <p:cNvPr id="31" name="Google Shape;1045;p49">
              <a:extLst>
                <a:ext uri="{FF2B5EF4-FFF2-40B4-BE49-F238E27FC236}">
                  <a16:creationId xmlns:a16="http://schemas.microsoft.com/office/drawing/2014/main" id="{E25D69AA-1B82-4CE7-B933-6A6F3F6879B5}"/>
                </a:ext>
              </a:extLst>
            </p:cNvPr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46;p49">
              <a:extLst>
                <a:ext uri="{FF2B5EF4-FFF2-40B4-BE49-F238E27FC236}">
                  <a16:creationId xmlns:a16="http://schemas.microsoft.com/office/drawing/2014/main" id="{738C1566-48A3-471F-994B-5E1063248457}"/>
                </a:ext>
              </a:extLst>
            </p:cNvPr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47;p49">
              <a:extLst>
                <a:ext uri="{FF2B5EF4-FFF2-40B4-BE49-F238E27FC236}">
                  <a16:creationId xmlns:a16="http://schemas.microsoft.com/office/drawing/2014/main" id="{2359FBE1-97F0-4688-9795-D1F0E8068ECD}"/>
                </a:ext>
              </a:extLst>
            </p:cNvPr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48;p49">
              <a:extLst>
                <a:ext uri="{FF2B5EF4-FFF2-40B4-BE49-F238E27FC236}">
                  <a16:creationId xmlns:a16="http://schemas.microsoft.com/office/drawing/2014/main" id="{106FC279-14D5-451E-BD7F-93B1B9994B10}"/>
                </a:ext>
              </a:extLst>
            </p:cNvPr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49;p49">
              <a:extLst>
                <a:ext uri="{FF2B5EF4-FFF2-40B4-BE49-F238E27FC236}">
                  <a16:creationId xmlns:a16="http://schemas.microsoft.com/office/drawing/2014/main" id="{F704DE47-AFC1-4842-A53F-BDEFB6B3A070}"/>
                </a:ext>
              </a:extLst>
            </p:cNvPr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50;p49">
              <a:extLst>
                <a:ext uri="{FF2B5EF4-FFF2-40B4-BE49-F238E27FC236}">
                  <a16:creationId xmlns:a16="http://schemas.microsoft.com/office/drawing/2014/main" id="{016ACF86-A0CF-4137-BC49-AA63C011F4CF}"/>
                </a:ext>
              </a:extLst>
            </p:cNvPr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1240902" y="224675"/>
            <a:ext cx="5875700" cy="7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Few Techniques Used for  </a:t>
            </a:r>
            <a:r>
              <a:rPr lang="en-US" sz="3600" dirty="0"/>
              <a:t>recognition</a:t>
            </a:r>
            <a:endParaRPr dirty="0"/>
          </a:p>
        </p:txBody>
      </p:sp>
      <p:sp>
        <p:nvSpPr>
          <p:cNvPr id="166" name="Google Shape;166;p2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560BDD9-ECC4-41D1-84FF-6A477190972F}"/>
              </a:ext>
            </a:extLst>
          </p:cNvPr>
          <p:cNvGrpSpPr/>
          <p:nvPr/>
        </p:nvGrpSpPr>
        <p:grpSpPr>
          <a:xfrm>
            <a:off x="439486" y="1758529"/>
            <a:ext cx="5792205" cy="1819930"/>
            <a:chOff x="376752" y="1333227"/>
            <a:chExt cx="5792205" cy="1819930"/>
          </a:xfrm>
        </p:grpSpPr>
        <p:sp>
          <p:nvSpPr>
            <p:cNvPr id="167" name="Google Shape;167;p22"/>
            <p:cNvSpPr/>
            <p:nvPr/>
          </p:nvSpPr>
          <p:spPr>
            <a:xfrm>
              <a:off x="2307264" y="1333227"/>
              <a:ext cx="2264735" cy="585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HANDWRITTEN </a:t>
              </a:r>
              <a:br>
                <a:rPr lang="en-US" b="1" dirty="0"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</a:br>
              <a:r>
                <a:rPr lang="en-US" b="1" dirty="0"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DIGIT REGONITION</a:t>
              </a:r>
              <a:endParaRPr b="1" dirty="0"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4955457" y="2567557"/>
              <a:ext cx="1213500" cy="585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RESIZING</a:t>
              </a:r>
              <a:endParaRPr sz="1200" dirty="0"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376752" y="2567557"/>
              <a:ext cx="1213500" cy="585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DESKEWING</a:t>
              </a:r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1893627" y="2567557"/>
              <a:ext cx="1213500" cy="5856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THINNING</a:t>
              </a:r>
              <a:endParaRPr sz="1200" dirty="0"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3423276" y="2567557"/>
              <a:ext cx="1213500" cy="58560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SMOOTHING</a:t>
              </a:r>
              <a:endParaRPr sz="1200" dirty="0"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cxnSp>
          <p:nvCxnSpPr>
            <p:cNvPr id="174" name="Google Shape;174;p22"/>
            <p:cNvCxnSpPr>
              <a:cxnSpLocks/>
            </p:cNvCxnSpPr>
            <p:nvPr/>
          </p:nvCxnSpPr>
          <p:spPr>
            <a:xfrm rot="16200000" flipH="1">
              <a:off x="4164835" y="1181905"/>
              <a:ext cx="648730" cy="2122575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</p:cxnSp>
        <p:cxnSp>
          <p:nvCxnSpPr>
            <p:cNvPr id="175" name="Google Shape;175;p22"/>
            <p:cNvCxnSpPr>
              <a:cxnSpLocks/>
              <a:stCxn id="169" idx="0"/>
              <a:endCxn id="167" idx="2"/>
            </p:cNvCxnSpPr>
            <p:nvPr/>
          </p:nvCxnSpPr>
          <p:spPr>
            <a:xfrm rot="5400000" flipH="1" flipV="1">
              <a:off x="1887202" y="1015127"/>
              <a:ext cx="648730" cy="245613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</p:cxnSp>
      </p:grpSp>
      <p:grpSp>
        <p:nvGrpSpPr>
          <p:cNvPr id="180" name="Google Shape;180;p22"/>
          <p:cNvGrpSpPr/>
          <p:nvPr/>
        </p:nvGrpSpPr>
        <p:grpSpPr>
          <a:xfrm>
            <a:off x="5864288" y="1238675"/>
            <a:ext cx="2840226" cy="3645025"/>
            <a:chOff x="5864288" y="1238675"/>
            <a:chExt cx="2840226" cy="3645025"/>
          </a:xfrm>
        </p:grpSpPr>
        <p:pic>
          <p:nvPicPr>
            <p:cNvPr id="181" name="Google Shape;181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64288" y="1238675"/>
              <a:ext cx="2840226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87476" y="1833431"/>
              <a:ext cx="241950" cy="1707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Flavius template">
  <a:themeElements>
    <a:clrScheme name="Custom 347">
      <a:dk1>
        <a:srgbClr val="1E263A"/>
      </a:dk1>
      <a:lt1>
        <a:srgbClr val="FFFFFF"/>
      </a:lt1>
      <a:dk2>
        <a:srgbClr val="989CA7"/>
      </a:dk2>
      <a:lt2>
        <a:srgbClr val="EAEEF0"/>
      </a:lt2>
      <a:accent1>
        <a:srgbClr val="6DB9E4"/>
      </a:accent1>
      <a:accent2>
        <a:srgbClr val="9ECE46"/>
      </a:accent2>
      <a:accent3>
        <a:srgbClr val="ECCB49"/>
      </a:accent3>
      <a:accent4>
        <a:srgbClr val="F5A73B"/>
      </a:accent4>
      <a:accent5>
        <a:srgbClr val="F36846"/>
      </a:accent5>
      <a:accent6>
        <a:srgbClr val="DD73C3"/>
      </a:accent6>
      <a:hlink>
        <a:srgbClr val="293D6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630</Words>
  <Application>Microsoft Office PowerPoint</Application>
  <PresentationFormat>On-screen Show (16:9)</PresentationFormat>
  <Paragraphs>119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Bebas Neue</vt:lpstr>
      <vt:lpstr>IBM Plex Sans Condensed</vt:lpstr>
      <vt:lpstr>Arial</vt:lpstr>
      <vt:lpstr>Calibri</vt:lpstr>
      <vt:lpstr>Wingdings</vt:lpstr>
      <vt:lpstr>Flavius template</vt:lpstr>
      <vt:lpstr>PowerPoint Presentation</vt:lpstr>
      <vt:lpstr>HANDWRITTEN  DIGIT recognition</vt:lpstr>
      <vt:lpstr>Team Presentation</vt:lpstr>
      <vt:lpstr>Handwritten Digit recognition</vt:lpstr>
      <vt:lpstr>PowerPoint Presentation</vt:lpstr>
      <vt:lpstr>PowerPoint Presentation</vt:lpstr>
      <vt:lpstr>NEURAL NETWORKS</vt:lpstr>
      <vt:lpstr>Applications</vt:lpstr>
      <vt:lpstr>Few Techniques Used for  recognition</vt:lpstr>
      <vt:lpstr>Deskewing</vt:lpstr>
      <vt:lpstr>Left- leaning</vt:lpstr>
      <vt:lpstr>Threshold   original</vt:lpstr>
      <vt:lpstr>PowerPoint Presentation</vt:lpstr>
      <vt:lpstr>PowerPoint Presentation</vt:lpstr>
      <vt:lpstr>PowerPoint Presentation</vt:lpstr>
      <vt:lpstr>PowerPoint Presentation</vt:lpstr>
      <vt:lpstr>supervised machine learning algorithm</vt:lpstr>
      <vt:lpstr>CODE</vt:lpstr>
      <vt:lpstr>Libraries &amp; Training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Abdullah Rauf</dc:creator>
  <cp:lastModifiedBy>ABDULLAH BIN ABDUR RAUF</cp:lastModifiedBy>
  <cp:revision>65</cp:revision>
  <dcterms:modified xsi:type="dcterms:W3CDTF">2022-11-06T12:42:05Z</dcterms:modified>
</cp:coreProperties>
</file>